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6"/>
  </p:notesMasterIdLst>
  <p:sldIdLst>
    <p:sldId id="256" r:id="rId2"/>
    <p:sldId id="257" r:id="rId3"/>
    <p:sldId id="383"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339" r:id="rId43"/>
    <p:sldId id="340" r:id="rId44"/>
    <p:sldId id="341" r:id="rId45"/>
    <p:sldId id="342" r:id="rId46"/>
    <p:sldId id="343" r:id="rId47"/>
    <p:sldId id="344" r:id="rId48"/>
    <p:sldId id="345" r:id="rId49"/>
    <p:sldId id="346" r:id="rId50"/>
    <p:sldId id="347" r:id="rId51"/>
    <p:sldId id="348" r:id="rId52"/>
    <p:sldId id="349" r:id="rId53"/>
    <p:sldId id="350" r:id="rId54"/>
    <p:sldId id="351" r:id="rId55"/>
    <p:sldId id="352" r:id="rId56"/>
    <p:sldId id="353" r:id="rId57"/>
    <p:sldId id="354" r:id="rId58"/>
    <p:sldId id="355" r:id="rId59"/>
    <p:sldId id="356" r:id="rId60"/>
    <p:sldId id="357" r:id="rId61"/>
    <p:sldId id="358" r:id="rId62"/>
    <p:sldId id="359" r:id="rId63"/>
    <p:sldId id="360" r:id="rId64"/>
    <p:sldId id="361" r:id="rId65"/>
    <p:sldId id="362" r:id="rId66"/>
    <p:sldId id="363" r:id="rId67"/>
    <p:sldId id="364" r:id="rId68"/>
    <p:sldId id="385" r:id="rId69"/>
    <p:sldId id="365" r:id="rId70"/>
    <p:sldId id="366" r:id="rId71"/>
    <p:sldId id="367" r:id="rId72"/>
    <p:sldId id="368" r:id="rId73"/>
    <p:sldId id="369" r:id="rId74"/>
    <p:sldId id="370" r:id="rId75"/>
    <p:sldId id="371" r:id="rId76"/>
    <p:sldId id="372" r:id="rId77"/>
    <p:sldId id="373" r:id="rId78"/>
    <p:sldId id="374" r:id="rId79"/>
    <p:sldId id="375" r:id="rId80"/>
    <p:sldId id="376" r:id="rId81"/>
    <p:sldId id="377" r:id="rId82"/>
    <p:sldId id="378" r:id="rId83"/>
    <p:sldId id="379" r:id="rId84"/>
    <p:sldId id="296" r:id="rId85"/>
    <p:sldId id="380" r:id="rId86"/>
    <p:sldId id="381" r:id="rId87"/>
    <p:sldId id="382" r:id="rId88"/>
    <p:sldId id="300" r:id="rId89"/>
    <p:sldId id="386" r:id="rId90"/>
    <p:sldId id="387" r:id="rId91"/>
    <p:sldId id="299" r:id="rId92"/>
    <p:sldId id="297" r:id="rId93"/>
    <p:sldId id="384" r:id="rId94"/>
    <p:sldId id="298" r:id="rId9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97D2C6-F6C4-45D4-9AF8-BF080C01864C}" v="3" dt="2022-08-18T20:11:42.545"/>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50800" cap="flat">
              <a:noFill/>
              <a:miter lim="400000"/>
            </a:ln>
          </a:left>
          <a:right>
            <a:ln w="50800" cap="flat">
              <a:noFill/>
              <a:miter lim="400000"/>
            </a:ln>
          </a:right>
          <a:top>
            <a:ln w="50800" cap="flat">
              <a:noFill/>
              <a:miter lim="400000"/>
            </a:ln>
          </a:top>
          <a:bottom>
            <a:ln w="50800" cap="flat">
              <a:noFill/>
              <a:miter lim="400000"/>
            </a:ln>
          </a:bottom>
          <a:insideH>
            <a:ln w="50800" cap="flat">
              <a:noFill/>
              <a:miter lim="400000"/>
            </a:ln>
          </a:insideH>
          <a:insideV>
            <a:ln w="508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EBEBEB"/>
          </a:solidFill>
        </a:fill>
      </a:tcStyle>
    </a:band2H>
    <a:firstCo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235" autoAdjust="0"/>
    <p:restoredTop sz="94660"/>
  </p:normalViewPr>
  <p:slideViewPr>
    <p:cSldViewPr snapToGrid="0">
      <p:cViewPr varScale="1">
        <p:scale>
          <a:sx n="43" d="100"/>
          <a:sy n="43" d="100"/>
        </p:scale>
        <p:origin x="120" y="2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10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nold, Geoffrey" userId="84df3a83-fb20-4e73-a9fb-16fe3fc1bec7" providerId="ADAL" clId="{84A1C18D-CEE2-4970-A3FC-8776ECEFCFA7}"/>
    <pc:docChg chg="addSld modSld sldOrd">
      <pc:chgData name="Arnold, Geoffrey" userId="84df3a83-fb20-4e73-a9fb-16fe3fc1bec7" providerId="ADAL" clId="{84A1C18D-CEE2-4970-A3FC-8776ECEFCFA7}" dt="2022-02-02T14:18:34.006" v="19"/>
      <pc:docMkLst>
        <pc:docMk/>
      </pc:docMkLst>
      <pc:sldChg chg="modSp add mod ord">
        <pc:chgData name="Arnold, Geoffrey" userId="84df3a83-fb20-4e73-a9fb-16fe3fc1bec7" providerId="ADAL" clId="{84A1C18D-CEE2-4970-A3FC-8776ECEFCFA7}" dt="2022-02-02T14:18:34.006" v="19"/>
        <pc:sldMkLst>
          <pc:docMk/>
          <pc:sldMk cId="4276497977" sldId="385"/>
        </pc:sldMkLst>
        <pc:spChg chg="mod">
          <ac:chgData name="Arnold, Geoffrey" userId="84df3a83-fb20-4e73-a9fb-16fe3fc1bec7" providerId="ADAL" clId="{84A1C18D-CEE2-4970-A3FC-8776ECEFCFA7}" dt="2022-02-02T14:18:28.901" v="17" actId="20577"/>
          <ac:spMkLst>
            <pc:docMk/>
            <pc:sldMk cId="4276497977" sldId="385"/>
            <ac:spMk id="3" creationId="{B6B75E33-5E4F-4BD7-B9BB-9DB4FD4C2C21}"/>
          </ac:spMkLst>
        </pc:spChg>
      </pc:sldChg>
    </pc:docChg>
  </pc:docChgLst>
  <pc:docChgLst>
    <pc:chgData name="Arnold, Geoffrey" userId="84df3a83-fb20-4e73-a9fb-16fe3fc1bec7" providerId="ADAL" clId="{4EA51B25-6ADA-4DD9-B0C6-2C70F1C94A19}"/>
    <pc:docChg chg="addSld modSld">
      <pc:chgData name="Arnold, Geoffrey" userId="84df3a83-fb20-4e73-a9fb-16fe3fc1bec7" providerId="ADAL" clId="{4EA51B25-6ADA-4DD9-B0C6-2C70F1C94A19}" dt="2021-02-12T00:47:14.866" v="293" actId="20577"/>
      <pc:docMkLst>
        <pc:docMk/>
      </pc:docMkLst>
      <pc:sldChg chg="addSp modSp add">
        <pc:chgData name="Arnold, Geoffrey" userId="84df3a83-fb20-4e73-a9fb-16fe3fc1bec7" providerId="ADAL" clId="{4EA51B25-6ADA-4DD9-B0C6-2C70F1C94A19}" dt="2021-02-12T00:47:14.866" v="293" actId="20577"/>
        <pc:sldMkLst>
          <pc:docMk/>
          <pc:sldMk cId="1544086299" sldId="384"/>
        </pc:sldMkLst>
        <pc:spChg chg="mod">
          <ac:chgData name="Arnold, Geoffrey" userId="84df3a83-fb20-4e73-a9fb-16fe3fc1bec7" providerId="ADAL" clId="{4EA51B25-6ADA-4DD9-B0C6-2C70F1C94A19}" dt="2021-02-12T00:47:14.866" v="293" actId="20577"/>
          <ac:spMkLst>
            <pc:docMk/>
            <pc:sldMk cId="1544086299" sldId="384"/>
            <ac:spMk id="492" creationId="{00000000-0000-0000-0000-000000000000}"/>
          </ac:spMkLst>
        </pc:spChg>
        <pc:picChg chg="add mod">
          <ac:chgData name="Arnold, Geoffrey" userId="84df3a83-fb20-4e73-a9fb-16fe3fc1bec7" providerId="ADAL" clId="{4EA51B25-6ADA-4DD9-B0C6-2C70F1C94A19}" dt="2021-02-12T00:46:51.365" v="212" actId="1076"/>
          <ac:picMkLst>
            <pc:docMk/>
            <pc:sldMk cId="1544086299" sldId="384"/>
            <ac:picMk id="2" creationId="{1EB5E737-617E-4879-8DA3-1EA5FAA9606B}"/>
          </ac:picMkLst>
        </pc:picChg>
      </pc:sldChg>
    </pc:docChg>
  </pc:docChgLst>
  <pc:docChgLst>
    <pc:chgData name="Arnold, Geoffrey" userId="84df3a83-fb20-4e73-a9fb-16fe3fc1bec7" providerId="ADAL" clId="{681D1749-AB37-4211-AC60-9060D36E4F8F}"/>
    <pc:docChg chg="modSld">
      <pc:chgData name="Arnold, Geoffrey" userId="84df3a83-fb20-4e73-a9fb-16fe3fc1bec7" providerId="ADAL" clId="{681D1749-AB37-4211-AC60-9060D36E4F8F}" dt="2021-11-01T19:21:02.537" v="0"/>
      <pc:docMkLst>
        <pc:docMk/>
      </pc:docMkLst>
      <pc:sldChg chg="modSp">
        <pc:chgData name="Arnold, Geoffrey" userId="84df3a83-fb20-4e73-a9fb-16fe3fc1bec7" providerId="ADAL" clId="{681D1749-AB37-4211-AC60-9060D36E4F8F}" dt="2021-11-01T19:21:02.537" v="0"/>
        <pc:sldMkLst>
          <pc:docMk/>
          <pc:sldMk cId="0" sldId="298"/>
        </pc:sldMkLst>
        <pc:spChg chg="mod">
          <ac:chgData name="Arnold, Geoffrey" userId="84df3a83-fb20-4e73-a9fb-16fe3fc1bec7" providerId="ADAL" clId="{681D1749-AB37-4211-AC60-9060D36E4F8F}" dt="2021-11-01T19:21:02.537" v="0"/>
          <ac:spMkLst>
            <pc:docMk/>
            <pc:sldMk cId="0" sldId="298"/>
            <ac:spMk id="497" creationId="{00000000-0000-0000-0000-000000000000}"/>
          </ac:spMkLst>
        </pc:spChg>
      </pc:sldChg>
    </pc:docChg>
  </pc:docChgLst>
  <pc:docChgLst>
    <pc:chgData name="Arnold, Geoffrey" userId="84df3a83-fb20-4e73-a9fb-16fe3fc1bec7" providerId="ADAL" clId="{0897D2C6-F6C4-45D4-9AF8-BF080C01864C}"/>
    <pc:docChg chg="undo custSel addSld delSld modSld">
      <pc:chgData name="Arnold, Geoffrey" userId="84df3a83-fb20-4e73-a9fb-16fe3fc1bec7" providerId="ADAL" clId="{0897D2C6-F6C4-45D4-9AF8-BF080C01864C}" dt="2022-08-18T20:11:35.075" v="42" actId="20577"/>
      <pc:docMkLst>
        <pc:docMk/>
      </pc:docMkLst>
      <pc:sldChg chg="modSp add mod">
        <pc:chgData name="Arnold, Geoffrey" userId="84df3a83-fb20-4e73-a9fb-16fe3fc1bec7" providerId="ADAL" clId="{0897D2C6-F6C4-45D4-9AF8-BF080C01864C}" dt="2022-08-18T20:10:25.401" v="15" actId="20577"/>
        <pc:sldMkLst>
          <pc:docMk/>
          <pc:sldMk cId="2454048661" sldId="386"/>
        </pc:sldMkLst>
        <pc:spChg chg="mod">
          <ac:chgData name="Arnold, Geoffrey" userId="84df3a83-fb20-4e73-a9fb-16fe3fc1bec7" providerId="ADAL" clId="{0897D2C6-F6C4-45D4-9AF8-BF080C01864C}" dt="2022-08-18T20:10:25.401" v="15" actId="20577"/>
          <ac:spMkLst>
            <pc:docMk/>
            <pc:sldMk cId="2454048661" sldId="386"/>
            <ac:spMk id="405" creationId="{00000000-0000-0000-0000-000000000000}"/>
          </ac:spMkLst>
        </pc:spChg>
      </pc:sldChg>
      <pc:sldChg chg="new del">
        <pc:chgData name="Arnold, Geoffrey" userId="84df3a83-fb20-4e73-a9fb-16fe3fc1bec7" providerId="ADAL" clId="{0897D2C6-F6C4-45D4-9AF8-BF080C01864C}" dt="2022-08-18T20:11:20.834" v="21" actId="680"/>
        <pc:sldMkLst>
          <pc:docMk/>
          <pc:sldMk cId="1338798559" sldId="387"/>
        </pc:sldMkLst>
      </pc:sldChg>
      <pc:sldChg chg="modSp new mod">
        <pc:chgData name="Arnold, Geoffrey" userId="84df3a83-fb20-4e73-a9fb-16fe3fc1bec7" providerId="ADAL" clId="{0897D2C6-F6C4-45D4-9AF8-BF080C01864C}" dt="2022-08-18T20:11:35.075" v="42" actId="20577"/>
        <pc:sldMkLst>
          <pc:docMk/>
          <pc:sldMk cId="2082823538" sldId="387"/>
        </pc:sldMkLst>
        <pc:spChg chg="mod">
          <ac:chgData name="Arnold, Geoffrey" userId="84df3a83-fb20-4e73-a9fb-16fe3fc1bec7" providerId="ADAL" clId="{0897D2C6-F6C4-45D4-9AF8-BF080C01864C}" dt="2022-08-18T20:11:35.075" v="42" actId="20577"/>
          <ac:spMkLst>
            <pc:docMk/>
            <pc:sldMk cId="2082823538" sldId="387"/>
            <ac:spMk id="2" creationId="{3E291138-1A16-40FC-A065-8603870EAEB4}"/>
          </ac:spMkLst>
        </pc:spChg>
      </pc:sldChg>
      <pc:sldChg chg="new del">
        <pc:chgData name="Arnold, Geoffrey" userId="84df3a83-fb20-4e73-a9fb-16fe3fc1bec7" providerId="ADAL" clId="{0897D2C6-F6C4-45D4-9AF8-BF080C01864C}" dt="2022-08-18T20:11:16.650" v="19" actId="47"/>
        <pc:sldMkLst>
          <pc:docMk/>
          <pc:sldMk cId="2419327815" sldId="387"/>
        </pc:sldMkLst>
      </pc:sldChg>
      <pc:sldChg chg="new del">
        <pc:chgData name="Arnold, Geoffrey" userId="84df3a83-fb20-4e73-a9fb-16fe3fc1bec7" providerId="ADAL" clId="{0897D2C6-F6C4-45D4-9AF8-BF080C01864C}" dt="2022-08-18T20:10:45.899" v="17" actId="680"/>
        <pc:sldMkLst>
          <pc:docMk/>
          <pc:sldMk cId="3462575724" sldId="38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0" name="Shape 190"/>
          <p:cNvSpPr>
            <a:spLocks noGrp="1" noRot="1" noChangeAspect="1"/>
          </p:cNvSpPr>
          <p:nvPr>
            <p:ph type="sldImg"/>
          </p:nvPr>
        </p:nvSpPr>
        <p:spPr>
          <a:xfrm>
            <a:off x="1143000" y="685800"/>
            <a:ext cx="4572000" cy="3429000"/>
          </a:xfrm>
          <a:prstGeom prst="rect">
            <a:avLst/>
          </a:prstGeom>
        </p:spPr>
        <p:txBody>
          <a:bodyPr/>
          <a:lstStyle/>
          <a:p>
            <a:endParaRPr/>
          </a:p>
        </p:txBody>
      </p:sp>
      <p:sp>
        <p:nvSpPr>
          <p:cNvPr id="191" name="Shape 19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Shape 222"/>
          <p:cNvSpPr>
            <a:spLocks noGrp="1" noRot="1" noChangeAspect="1"/>
          </p:cNvSpPr>
          <p:nvPr>
            <p:ph type="sldImg"/>
          </p:nvPr>
        </p:nvSpPr>
        <p:spPr>
          <a:prstGeom prst="rect">
            <a:avLst/>
          </a:prstGeom>
        </p:spPr>
        <p:txBody>
          <a:bodyPr/>
          <a:lstStyle/>
          <a:p>
            <a:endParaRPr/>
          </a:p>
        </p:txBody>
      </p:sp>
      <p:sp>
        <p:nvSpPr>
          <p:cNvPr id="223" name="Shape 223"/>
          <p:cNvSpPr>
            <a:spLocks noGrp="1"/>
          </p:cNvSpPr>
          <p:nvPr>
            <p:ph type="body" sz="quarter" idx="1"/>
          </p:nvPr>
        </p:nvSpPr>
        <p:spPr>
          <a:prstGeom prst="rect">
            <a:avLst/>
          </a:prstGeom>
        </p:spPr>
        <p:txBody>
          <a:bodyPr/>
          <a:lstStyle/>
          <a:p>
            <a:r>
              <a:t>Sliding the slider will change the value assigned to input$alpha (animations)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Shape 335"/>
          <p:cNvSpPr>
            <a:spLocks noGrp="1" noRot="1" noChangeAspect="1"/>
          </p:cNvSpPr>
          <p:nvPr>
            <p:ph type="sldImg"/>
          </p:nvPr>
        </p:nvSpPr>
        <p:spPr>
          <a:prstGeom prst="rect">
            <a:avLst/>
          </a:prstGeom>
        </p:spPr>
        <p:txBody>
          <a:bodyPr/>
          <a:lstStyle/>
          <a:p>
            <a:endParaRPr/>
          </a:p>
        </p:txBody>
      </p:sp>
      <p:sp>
        <p:nvSpPr>
          <p:cNvPr id="336" name="Shape 336"/>
          <p:cNvSpPr>
            <a:spLocks noGrp="1"/>
          </p:cNvSpPr>
          <p:nvPr>
            <p:ph type="body" sz="quarter" idx="1"/>
          </p:nvPr>
        </p:nvSpPr>
        <p:spPr>
          <a:prstGeom prst="rect">
            <a:avLst/>
          </a:prstGeom>
        </p:spPr>
        <p:txBody>
          <a:bodyPr/>
          <a:lstStyle/>
          <a:p>
            <a:r>
              <a:t>Now we get to the tag objects that power Shiny UI.</a:t>
            </a:r>
          </a:p>
          <a:p>
            <a:pPr marL="276225" indent="-276225">
              <a:buClr>
                <a:srgbClr val="535353"/>
              </a:buClr>
              <a:buSzPct val="82000"/>
              <a:buChar char="-"/>
            </a:pPr>
            <a:r>
              <a:t>Show some custom Bootstrap HTML that isn't in Shiny</a:t>
            </a:r>
          </a:p>
          <a:p>
            <a:pPr marL="276225" indent="-276225">
              <a:buClr>
                <a:srgbClr val="535353"/>
              </a:buClr>
              <a:buSzPct val="82000"/>
              <a:buChar char="-"/>
            </a:pPr>
            <a:r>
              <a:t>Reproduce this layout in htmltools</a:t>
            </a:r>
          </a:p>
          <a:p>
            <a:pPr marL="276225" indent="-276225">
              <a:buClr>
                <a:srgbClr val="535353"/>
              </a:buClr>
              <a:buSzPct val="82000"/>
              <a:buChar char="-"/>
            </a:pPr>
            <a:r>
              <a:t>Use this code to create a reusable function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hape 229"/>
          <p:cNvSpPr>
            <a:spLocks noGrp="1" noRot="1" noChangeAspect="1"/>
          </p:cNvSpPr>
          <p:nvPr>
            <p:ph type="sldImg"/>
          </p:nvPr>
        </p:nvSpPr>
        <p:spPr>
          <a:prstGeom prst="rect">
            <a:avLst/>
          </a:prstGeom>
        </p:spPr>
        <p:txBody>
          <a:bodyPr/>
          <a:lstStyle/>
          <a:p>
            <a:endParaRPr/>
          </a:p>
        </p:txBody>
      </p:sp>
      <p:sp>
        <p:nvSpPr>
          <p:cNvPr id="230" name="Shape 230"/>
          <p:cNvSpPr>
            <a:spLocks noGrp="1"/>
          </p:cNvSpPr>
          <p:nvPr>
            <p:ph type="body" sz="quarter" idx="1"/>
          </p:nvPr>
        </p:nvSpPr>
        <p:spPr>
          <a:prstGeom prst="rect">
            <a:avLst/>
          </a:prstGeom>
        </p:spPr>
        <p:txBody>
          <a:bodyPr/>
          <a:lstStyle/>
          <a:p>
            <a:r>
              <a:t>… which will then be used to set the alpha level of the points in the scatterplot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noRot="1" noChangeAspect="1"/>
          </p:cNvSpPr>
          <p:nvPr>
            <p:ph type="sldImg"/>
          </p:nvPr>
        </p:nvSpPr>
        <p:spPr>
          <a:prstGeom prst="rect">
            <a:avLst/>
          </a:prstGeom>
        </p:spPr>
        <p:txBody>
          <a:bodyPr/>
          <a:lstStyle/>
          <a:p>
            <a:endParaRPr/>
          </a:p>
        </p:txBody>
      </p:sp>
      <p:sp>
        <p:nvSpPr>
          <p:cNvPr id="282" name="Shape 282"/>
          <p:cNvSpPr>
            <a:spLocks noGrp="1"/>
          </p:cNvSpPr>
          <p:nvPr>
            <p:ph type="body" sz="quarter" idx="1"/>
          </p:nvPr>
        </p:nvSpPr>
        <p:spPr>
          <a:prstGeom prst="rect">
            <a:avLst/>
          </a:prstGeom>
        </p:spPr>
        <p:txBody>
          <a:bodyPr/>
          <a:lstStyle/>
          <a:p>
            <a:r>
              <a:t>Solution to the previous exercise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noRot="1" noChangeAspect="1"/>
          </p:cNvSpPr>
          <p:nvPr>
            <p:ph type="sldImg"/>
          </p:nvPr>
        </p:nvSpPr>
        <p:spPr>
          <a:prstGeom prst="rect">
            <a:avLst/>
          </a:prstGeom>
        </p:spPr>
        <p:txBody>
          <a:bodyPr/>
          <a:lstStyle/>
          <a:p>
            <a:endParaRPr/>
          </a:p>
        </p:txBody>
      </p:sp>
      <p:sp>
        <p:nvSpPr>
          <p:cNvPr id="301" name="Shape 301"/>
          <p:cNvSpPr>
            <a:spLocks noGrp="1"/>
          </p:cNvSpPr>
          <p:nvPr>
            <p:ph type="body" sz="quarter" idx="1"/>
          </p:nvPr>
        </p:nvSpPr>
        <p:spPr>
          <a:prstGeom prst="rect">
            <a:avLst/>
          </a:prstGeom>
        </p:spPr>
        <p:txBody>
          <a:bodyPr/>
          <a:lstStyle/>
          <a:p>
            <a:r>
              <a:t>Solution to the previous exercise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Shape 315"/>
          <p:cNvSpPr>
            <a:spLocks noGrp="1" noRot="1" noChangeAspect="1"/>
          </p:cNvSpPr>
          <p:nvPr>
            <p:ph type="sldImg"/>
          </p:nvPr>
        </p:nvSpPr>
        <p:spPr>
          <a:prstGeom prst="rect">
            <a:avLst/>
          </a:prstGeom>
        </p:spPr>
        <p:txBody>
          <a:bodyPr/>
          <a:lstStyle/>
          <a:p>
            <a:endParaRPr/>
          </a:p>
        </p:txBody>
      </p:sp>
      <p:sp>
        <p:nvSpPr>
          <p:cNvPr id="316" name="Shape 316"/>
          <p:cNvSpPr>
            <a:spLocks noGrp="1"/>
          </p:cNvSpPr>
          <p:nvPr>
            <p:ph type="body" sz="quarter" idx="1"/>
          </p:nvPr>
        </p:nvSpPr>
        <p:spPr>
          <a:prstGeom prst="rect">
            <a:avLst/>
          </a:prstGeom>
        </p:spPr>
        <p:txBody>
          <a:bodyPr/>
          <a:lstStyle/>
          <a:p>
            <a:r>
              <a:t>Solution to the previous exercise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Shape 331"/>
          <p:cNvSpPr>
            <a:spLocks noGrp="1" noRot="1" noChangeAspect="1"/>
          </p:cNvSpPr>
          <p:nvPr>
            <p:ph type="sldImg"/>
          </p:nvPr>
        </p:nvSpPr>
        <p:spPr>
          <a:prstGeom prst="rect">
            <a:avLst/>
          </a:prstGeom>
        </p:spPr>
        <p:txBody>
          <a:bodyPr/>
          <a:lstStyle/>
          <a:p>
            <a:endParaRPr/>
          </a:p>
        </p:txBody>
      </p:sp>
      <p:sp>
        <p:nvSpPr>
          <p:cNvPr id="332" name="Shape 332"/>
          <p:cNvSpPr>
            <a:spLocks noGrp="1"/>
          </p:cNvSpPr>
          <p:nvPr>
            <p:ph type="body" sz="quarter" idx="1"/>
          </p:nvPr>
        </p:nvSpPr>
        <p:spPr>
          <a:prstGeom prst="rect">
            <a:avLst/>
          </a:prstGeom>
        </p:spPr>
        <p:txBody>
          <a:bodyPr/>
          <a:lstStyle/>
          <a:p>
            <a:r>
              <a:t>Solution to the previous exercise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prstGeom prst="rect">
            <a:avLst/>
          </a:prstGeom>
        </p:spPr>
        <p:txBody>
          <a:bodyPr/>
          <a:lstStyle/>
          <a:p>
            <a:endParaRPr/>
          </a:p>
        </p:txBody>
      </p:sp>
      <p:sp>
        <p:nvSpPr>
          <p:cNvPr id="343" name="Shape 343"/>
          <p:cNvSpPr>
            <a:spLocks noGrp="1"/>
          </p:cNvSpPr>
          <p:nvPr>
            <p:ph type="body" sz="quarter" idx="1"/>
          </p:nvPr>
        </p:nvSpPr>
        <p:spPr>
          <a:prstGeom prst="rect">
            <a:avLst/>
          </a:prstGeom>
        </p:spPr>
        <p:txBody>
          <a:bodyPr/>
          <a:lstStyle/>
          <a:p>
            <a:r>
              <a:t>Putting it all together…</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a:spLocks noGrp="1" noRot="1" noChangeAspect="1"/>
          </p:cNvSpPr>
          <p:nvPr>
            <p:ph type="sldImg"/>
          </p:nvPr>
        </p:nvSpPr>
        <p:spPr>
          <a:prstGeom prst="rect">
            <a:avLst/>
          </a:prstGeom>
        </p:spPr>
        <p:txBody>
          <a:bodyPr/>
          <a:lstStyle/>
          <a:p>
            <a:endParaRPr/>
          </a:p>
        </p:txBody>
      </p:sp>
      <p:sp>
        <p:nvSpPr>
          <p:cNvPr id="240" name="Shape 240"/>
          <p:cNvSpPr>
            <a:spLocks noGrp="1"/>
          </p:cNvSpPr>
          <p:nvPr>
            <p:ph type="body" sz="quarter" idx="1"/>
          </p:nvPr>
        </p:nvSpPr>
        <p:spPr>
          <a:prstGeom prst="rect">
            <a:avLst/>
          </a:prstGeom>
        </p:spPr>
        <p:txBody>
          <a:bodyPr/>
          <a:lstStyle/>
          <a:p>
            <a:r>
              <a:t>The goal of this section is just to make sure you're familiar with the kinds of facilities Shiny offers you right out of the box. Move beyond the familiar sidebar layout with Bootstrap grids.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noRot="1" noChangeAspect="1"/>
          </p:cNvSpPr>
          <p:nvPr>
            <p:ph type="sldImg"/>
          </p:nvPr>
        </p:nvSpPr>
        <p:spPr>
          <a:prstGeom prst="rect">
            <a:avLst/>
          </a:prstGeom>
        </p:spPr>
        <p:txBody>
          <a:bodyPr/>
          <a:lstStyle/>
          <a:p>
            <a:endParaRPr/>
          </a:p>
        </p:txBody>
      </p:sp>
      <p:sp>
        <p:nvSpPr>
          <p:cNvPr id="286" name="Shape 286"/>
          <p:cNvSpPr>
            <a:spLocks noGrp="1"/>
          </p:cNvSpPr>
          <p:nvPr>
            <p:ph type="body" sz="quarter" idx="1"/>
          </p:nvPr>
        </p:nvSpPr>
        <p:spPr>
          <a:prstGeom prst="rect">
            <a:avLst/>
          </a:prstGeom>
        </p:spPr>
        <p:txBody>
          <a:bodyPr/>
          <a:lstStyle/>
          <a:p>
            <a:r>
              <a:t>Now I'll quickly show you some of the capabilities you can easily get using external packages like shinythemes, shinydashboard, shinybs, shinytoastr.</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pic>
        <p:nvPicPr>
          <p:cNvPr id="16"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7" name="title"/>
          <p:cNvSpPr txBox="1">
            <a:spLocks noGrp="1"/>
          </p:cNvSpPr>
          <p:nvPr>
            <p:ph type="body" sz="quarter" idx="21"/>
          </p:nvPr>
        </p:nvSpPr>
        <p:spPr>
          <a:xfrm>
            <a:off x="80527" y="9325888"/>
            <a:ext cx="19995412" cy="2907508"/>
          </a:xfrm>
          <a:prstGeom prst="rect">
            <a:avLst/>
          </a:prstGeom>
        </p:spPr>
        <p:txBody>
          <a:bodyPr anchor="b"/>
          <a:lstStyle>
            <a:lvl1pPr marL="0" indent="0">
              <a:spcBef>
                <a:spcPts val="0"/>
              </a:spcBef>
              <a:buSzTx/>
              <a:buNone/>
              <a:defRPr sz="15000" cap="all">
                <a:solidFill>
                  <a:srgbClr val="447FB5"/>
                </a:solidFill>
              </a:defRPr>
            </a:lvl1pPr>
          </a:lstStyle>
          <a:p>
            <a:r>
              <a:t>title</a:t>
            </a:r>
          </a:p>
        </p:txBody>
      </p:sp>
      <p:sp>
        <p:nvSpPr>
          <p:cNvPr id="18" name="subtitle"/>
          <p:cNvSpPr txBox="1">
            <a:spLocks noGrp="1"/>
          </p:cNvSpPr>
          <p:nvPr>
            <p:ph type="body" sz="quarter" idx="22"/>
          </p:nvPr>
        </p:nvSpPr>
        <p:spPr>
          <a:xfrm>
            <a:off x="80527" y="12269988"/>
            <a:ext cx="19995412" cy="1018340"/>
          </a:xfrm>
          <a:prstGeom prst="rect">
            <a:avLst/>
          </a:prstGeom>
        </p:spPr>
        <p:txBody>
          <a:bodyPr anchor="b"/>
          <a:lstStyle>
            <a:lvl1pPr marL="0" indent="0">
              <a:spcBef>
                <a:spcPts val="0"/>
              </a:spcBef>
              <a:buSzTx/>
              <a:buNone/>
              <a:defRPr sz="6000" b="1" cap="all">
                <a:solidFill>
                  <a:srgbClr val="447FB5"/>
                </a:solidFill>
              </a:defRPr>
            </a:lvl1pPr>
          </a:lstStyle>
          <a:p>
            <a:r>
              <a:t>subtitle</a:t>
            </a:r>
          </a:p>
        </p:txBody>
      </p:sp>
      <p:sp>
        <p:nvSpPr>
          <p:cNvPr id="19"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20"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8" name="–Johnny Appleseed"/>
          <p:cNvSpPr>
            <a:spLocks noGrp="1"/>
          </p:cNvSpPr>
          <p:nvPr>
            <p:ph type="body" sz="quarter" idx="21"/>
          </p:nvPr>
        </p:nvSpPr>
        <p:spPr>
          <a:xfrm>
            <a:off x="2387600" y="8001000"/>
            <a:ext cx="19621500" cy="838200"/>
          </a:xfrm>
          <a:prstGeom prst="rect">
            <a:avLst/>
          </a:prstGeom>
        </p:spPr>
        <p:txBody>
          <a:bodyPr anchor="t">
            <a:spAutoFit/>
          </a:bodyPr>
          <a:lstStyle>
            <a:lvl1pPr marL="0" indent="0" algn="ctr">
              <a:spcBef>
                <a:spcPts val="0"/>
              </a:spcBef>
              <a:buSzTx/>
              <a:buNone/>
              <a:defRPr sz="4800">
                <a:solidFill>
                  <a:srgbClr val="535353"/>
                </a:solidFill>
              </a:defRPr>
            </a:lvl1pPr>
          </a:lstStyle>
          <a:p>
            <a:r>
              <a:t>–Johnny Appleseed</a:t>
            </a:r>
          </a:p>
        </p:txBody>
      </p:sp>
      <p:sp>
        <p:nvSpPr>
          <p:cNvPr id="109" name="“Type a quote here.”"/>
          <p:cNvSpPr>
            <a:spLocks noGrp="1"/>
          </p:cNvSpPr>
          <p:nvPr>
            <p:ph type="body" sz="quarter" idx="22"/>
          </p:nvPr>
        </p:nvSpPr>
        <p:spPr>
          <a:xfrm>
            <a:off x="2374900" y="5422899"/>
            <a:ext cx="19621500" cy="1790701"/>
          </a:xfrm>
          <a:prstGeom prst="rect">
            <a:avLst/>
          </a:prstGeom>
        </p:spPr>
        <p:txBody>
          <a:bodyPr>
            <a:spAutoFit/>
          </a:bodyPr>
          <a:lstStyle>
            <a:lvl1pPr marL="0" indent="0" algn="ctr">
              <a:spcBef>
                <a:spcPts val="0"/>
              </a:spcBef>
              <a:buSzTx/>
              <a:buNone/>
              <a:defRPr sz="11100" i="1">
                <a:solidFill>
                  <a:srgbClr val="005493">
                    <a:alpha val="75000"/>
                  </a:srgbClr>
                </a:solidFill>
              </a:defRPr>
            </a:lvl1pPr>
          </a:lstStyle>
          <a:p>
            <a:r>
              <a:t>“Type a quote here.”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1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1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19"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120"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Exercise">
    <p:spTree>
      <p:nvGrpSpPr>
        <p:cNvPr id="1" name=""/>
        <p:cNvGrpSpPr/>
        <p:nvPr/>
      </p:nvGrpSpPr>
      <p:grpSpPr>
        <a:xfrm>
          <a:off x="0" y="0"/>
          <a:ext cx="0" cy="0"/>
          <a:chOff x="0" y="0"/>
          <a:chExt cx="0" cy="0"/>
        </a:xfrm>
      </p:grpSpPr>
      <p:sp>
        <p:nvSpPr>
          <p:cNvPr id="12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2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29"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pic>
        <p:nvPicPr>
          <p:cNvPr id="130" name="font-awesome_4-6-3_users_256_0_d3d3d3_none.png" descr="font-awesome_4-6-3_users_256_0_d3d3d3_none.png"/>
          <p:cNvPicPr>
            <a:picLocks noChangeAspect="1"/>
          </p:cNvPicPr>
          <p:nvPr/>
        </p:nvPicPr>
        <p:blipFill>
          <a:blip r:embed="rId3"/>
          <a:stretch>
            <a:fillRect/>
          </a:stretch>
        </p:blipFill>
        <p:spPr>
          <a:xfrm>
            <a:off x="258712" y="254000"/>
            <a:ext cx="3251201" cy="3251200"/>
          </a:xfrm>
          <a:prstGeom prst="rect">
            <a:avLst/>
          </a:prstGeom>
          <a:ln w="12700">
            <a:miter lim="400000"/>
          </a:ln>
        </p:spPr>
      </p:pic>
      <p:sp>
        <p:nvSpPr>
          <p:cNvPr id="131"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132"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sp>
        <p:nvSpPr>
          <p:cNvPr id="133"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Solution">
    <p:spTree>
      <p:nvGrpSpPr>
        <p:cNvPr id="1" name=""/>
        <p:cNvGrpSpPr/>
        <p:nvPr/>
      </p:nvGrpSpPr>
      <p:grpSpPr>
        <a:xfrm>
          <a:off x="0" y="0"/>
          <a:ext cx="0" cy="0"/>
          <a:chOff x="0" y="0"/>
          <a:chExt cx="0" cy="0"/>
        </a:xfrm>
      </p:grpSpPr>
      <p:sp>
        <p:nvSpPr>
          <p:cNvPr id="14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41"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42"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143"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sp>
        <p:nvSpPr>
          <p:cNvPr id="144"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pic>
        <p:nvPicPr>
          <p:cNvPr id="145"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146"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Demo">
    <p:spTree>
      <p:nvGrpSpPr>
        <p:cNvPr id="1" name=""/>
        <p:cNvGrpSpPr/>
        <p:nvPr/>
      </p:nvGrpSpPr>
      <p:grpSpPr>
        <a:xfrm>
          <a:off x="0" y="0"/>
          <a:ext cx="0" cy="0"/>
          <a:chOff x="0" y="0"/>
          <a:chExt cx="0" cy="0"/>
        </a:xfrm>
      </p:grpSpPr>
      <p:sp>
        <p:nvSpPr>
          <p:cNvPr id="153"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54"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55"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156"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157"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158" name="something.R"/>
          <p:cNvSpPr txBox="1">
            <a:spLocks noGrp="1"/>
          </p:cNvSpPr>
          <p:nvPr>
            <p:ph type="body" sz="quarter" idx="21"/>
          </p:nvPr>
        </p:nvSpPr>
        <p:spPr>
          <a:xfrm>
            <a:off x="9200672" y="6247414"/>
            <a:ext cx="5982656" cy="1221172"/>
          </a:xfrm>
          <a:prstGeom prst="rect">
            <a:avLst/>
          </a:prstGeom>
        </p:spPr>
        <p:txBody>
          <a:bodyPr wrap="none">
            <a:spAutoFit/>
          </a:bodyPr>
          <a:lstStyle>
            <a:lvl1pPr marL="0" indent="0" algn="ctr">
              <a:spcBef>
                <a:spcPts val="0"/>
              </a:spcBef>
              <a:buSzTx/>
              <a:buNone/>
              <a:defRPr sz="7000">
                <a:solidFill>
                  <a:srgbClr val="535353"/>
                </a:solidFill>
                <a:latin typeface="Monaco"/>
                <a:ea typeface="Monaco"/>
                <a:cs typeface="Monaco"/>
                <a:sym typeface="Monaco"/>
              </a:defRPr>
            </a:lvl1pPr>
          </a:lstStyle>
          <a:p>
            <a:r>
              <a:t>something.R</a:t>
            </a:r>
          </a:p>
        </p:txBody>
      </p:sp>
      <p:sp>
        <p:nvSpPr>
          <p:cNvPr id="159"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66" name="Body Level One…"/>
          <p:cNvSpPr txBox="1">
            <a:spLocks noGrp="1"/>
          </p:cNvSpPr>
          <p:nvPr>
            <p:ph type="body" idx="1"/>
          </p:nvPr>
        </p:nvSpPr>
        <p:spPr>
          <a:xfrm>
            <a:off x="666749" y="2310475"/>
            <a:ext cx="23050501" cy="9090151"/>
          </a:xfrm>
          <a:prstGeom prst="rect">
            <a:avLst/>
          </a:prstGeom>
        </p:spPr>
        <p:txBody>
          <a:bodyPr anchor="t"/>
          <a:lstStyle>
            <a:lvl1pPr marL="609996" indent="-609996">
              <a:spcBef>
                <a:spcPts val="3000"/>
              </a:spcBef>
              <a:buClr>
                <a:srgbClr val="447FB5"/>
              </a:buClr>
              <a:buChar char="‣"/>
              <a:defRPr sz="6000"/>
            </a:lvl1pPr>
            <a:lvl2pPr>
              <a:spcBef>
                <a:spcPts val="3000"/>
              </a:spcBef>
              <a:buClr>
                <a:srgbClr val="447FB5"/>
              </a:buClr>
              <a:buChar char="‣"/>
              <a:defRPr sz="6000"/>
            </a:lvl2pPr>
            <a:lvl3pPr>
              <a:spcBef>
                <a:spcPts val="3000"/>
              </a:spcBef>
              <a:buClr>
                <a:srgbClr val="447FB5"/>
              </a:buClr>
              <a:buChar char="‣"/>
              <a:defRPr sz="6000"/>
            </a:lvl3pPr>
            <a:lvl4pPr>
              <a:spcBef>
                <a:spcPts val="3000"/>
              </a:spcBef>
              <a:buClr>
                <a:srgbClr val="447FB5"/>
              </a:buClr>
              <a:buChar char="‣"/>
              <a:defRPr sz="6000"/>
            </a:lvl4pPr>
            <a:lvl5pPr>
              <a:spcBef>
                <a:spcPts val="3000"/>
              </a:spcBef>
              <a:buClr>
                <a:srgbClr val="447FB5"/>
              </a:buClr>
              <a:buChar char="‣"/>
              <a:defRPr sz="6000"/>
            </a:lvl5pPr>
          </a:lstStyle>
          <a:p>
            <a:r>
              <a:t>Body Level One</a:t>
            </a:r>
          </a:p>
          <a:p>
            <a:pPr lvl="1"/>
            <a:r>
              <a:t>Body Level Two</a:t>
            </a:r>
          </a:p>
          <a:p>
            <a:pPr lvl="2"/>
            <a:r>
              <a:t>Body Level Three</a:t>
            </a:r>
          </a:p>
          <a:p>
            <a:pPr lvl="3"/>
            <a:r>
              <a:t>Body Level Four</a:t>
            </a:r>
          </a:p>
          <a:p>
            <a:pPr lvl="4"/>
            <a:r>
              <a:t>Body Level Five</a:t>
            </a:r>
          </a:p>
        </p:txBody>
      </p:sp>
      <p:sp>
        <p:nvSpPr>
          <p:cNvPr id="16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6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69"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170"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1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Homework">
    <p:spTree>
      <p:nvGrpSpPr>
        <p:cNvPr id="1" name=""/>
        <p:cNvGrpSpPr/>
        <p:nvPr/>
      </p:nvGrpSpPr>
      <p:grpSpPr>
        <a:xfrm>
          <a:off x="0" y="0"/>
          <a:ext cx="0" cy="0"/>
          <a:chOff x="0" y="0"/>
          <a:chExt cx="0" cy="0"/>
        </a:xfrm>
      </p:grpSpPr>
      <p:sp>
        <p:nvSpPr>
          <p:cNvPr id="1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79" name="Homework"/>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Homework</a:t>
            </a:r>
          </a:p>
        </p:txBody>
      </p:sp>
      <p:sp>
        <p:nvSpPr>
          <p:cNvPr id="180" name="something.R"/>
          <p:cNvSpPr txBox="1">
            <a:spLocks noGrp="1"/>
          </p:cNvSpPr>
          <p:nvPr>
            <p:ph type="body" sz="quarter" idx="21"/>
          </p:nvPr>
        </p:nvSpPr>
        <p:spPr>
          <a:xfrm>
            <a:off x="9200672" y="6247414"/>
            <a:ext cx="5982656" cy="1221172"/>
          </a:xfrm>
          <a:prstGeom prst="rect">
            <a:avLst/>
          </a:prstGeom>
        </p:spPr>
        <p:txBody>
          <a:bodyPr wrap="none">
            <a:spAutoFit/>
          </a:bodyPr>
          <a:lstStyle>
            <a:lvl1pPr marL="0" indent="0" algn="ctr">
              <a:spcBef>
                <a:spcPts val="0"/>
              </a:spcBef>
              <a:buSzTx/>
              <a:buNone/>
              <a:defRPr sz="7000">
                <a:solidFill>
                  <a:srgbClr val="535353"/>
                </a:solidFill>
                <a:latin typeface="Monaco"/>
                <a:ea typeface="Monaco"/>
                <a:cs typeface="Monaco"/>
                <a:sym typeface="Monaco"/>
              </a:defRPr>
            </a:lvl1pPr>
          </a:lstStyle>
          <a:p>
            <a:r>
              <a:t>something.R</a:t>
            </a:r>
          </a:p>
        </p:txBody>
      </p:sp>
      <p:pic>
        <p:nvPicPr>
          <p:cNvPr id="181" name="kissclipart-clip-art-laptop-clipart-laptop-clip-art-1d354aa3cf5e1e46.png" descr="kissclipart-clip-art-laptop-clipart-laptop-clip-art-1d354aa3cf5e1e46.png"/>
          <p:cNvPicPr>
            <a:picLocks noChangeAspect="1"/>
          </p:cNvPicPr>
          <p:nvPr/>
        </p:nvPicPr>
        <p:blipFill>
          <a:blip r:embed="rId2">
            <a:alphaModFix amt="45872"/>
          </a:blip>
          <a:stretch>
            <a:fillRect/>
          </a:stretch>
        </p:blipFill>
        <p:spPr>
          <a:xfrm flipH="1">
            <a:off x="0" y="0"/>
            <a:ext cx="7315200" cy="7620000"/>
          </a:xfrm>
          <a:prstGeom prst="rect">
            <a:avLst/>
          </a:prstGeom>
          <a:ln w="25400">
            <a:miter lim="400000"/>
          </a:ln>
          <a:effectLst>
            <a:outerShdw blurRad="127000" dist="76200" dir="5520000" rotWithShape="0">
              <a:srgbClr val="000000">
                <a:alpha val="60000"/>
              </a:srgbClr>
            </a:outerShdw>
          </a:effectLst>
        </p:spPr>
      </p:pic>
      <p:sp>
        <p:nvSpPr>
          <p:cNvPr id="18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83"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184"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Instructor">
    <p:spTree>
      <p:nvGrpSpPr>
        <p:cNvPr id="1" name=""/>
        <p:cNvGrpSpPr/>
        <p:nvPr/>
      </p:nvGrpSpPr>
      <p:grpSpPr>
        <a:xfrm>
          <a:off x="0" y="0"/>
          <a:ext cx="0" cy="0"/>
          <a:chOff x="0" y="0"/>
          <a:chExt cx="0" cy="0"/>
        </a:xfrm>
      </p:grpSpPr>
      <p:sp>
        <p:nvSpPr>
          <p:cNvPr id="28" name="instructor…"/>
          <p:cNvSpPr txBox="1">
            <a:spLocks noGrp="1"/>
          </p:cNvSpPr>
          <p:nvPr>
            <p:ph type="body" sz="quarter" idx="21"/>
          </p:nvPr>
        </p:nvSpPr>
        <p:spPr>
          <a:xfrm>
            <a:off x="6546453" y="4794678"/>
            <a:ext cx="11291094" cy="4126644"/>
          </a:xfrm>
          <a:prstGeom prst="rect">
            <a:avLst/>
          </a:prstGeom>
        </p:spPr>
        <p:txBody>
          <a:bodyPr/>
          <a:lstStyle/>
          <a:p>
            <a:pPr marL="0" indent="0" algn="ctr" defTabSz="544830">
              <a:spcBef>
                <a:spcPts val="0"/>
              </a:spcBef>
              <a:buSzTx/>
              <a:buNone/>
              <a:defRPr sz="13728" b="1" cap="all">
                <a:solidFill>
                  <a:srgbClr val="000000"/>
                </a:solidFill>
                <a:latin typeface="Marker Felt"/>
                <a:ea typeface="Marker Felt"/>
                <a:cs typeface="Marker Felt"/>
                <a:sym typeface="Marker Felt"/>
              </a:defRPr>
            </a:pPr>
            <a:r>
              <a:t>instructor </a:t>
            </a:r>
          </a:p>
          <a:p>
            <a:pPr marL="0" indent="0" algn="ctr" defTabSz="544830">
              <a:spcBef>
                <a:spcPts val="0"/>
              </a:spcBef>
              <a:buSzTx/>
              <a:buNone/>
              <a:defRPr sz="13728" b="1" cap="all">
                <a:solidFill>
                  <a:srgbClr val="000000"/>
                </a:solidFill>
                <a:latin typeface="Marker Felt"/>
                <a:ea typeface="Marker Felt"/>
                <a:cs typeface="Marker Felt"/>
                <a:sym typeface="Marker Felt"/>
              </a:defRPr>
            </a:pPr>
            <a:r>
              <a:t>name</a:t>
            </a:r>
          </a:p>
        </p:txBody>
      </p:sp>
      <p:sp>
        <p:nvSpPr>
          <p:cNvPr id="29" name=" @twitter"/>
          <p:cNvSpPr txBox="1">
            <a:spLocks noGrp="1"/>
          </p:cNvSpPr>
          <p:nvPr>
            <p:ph type="body" sz="quarter" idx="22"/>
          </p:nvPr>
        </p:nvSpPr>
        <p:spPr>
          <a:xfrm>
            <a:off x="9662360" y="11050685"/>
            <a:ext cx="5059280" cy="1177998"/>
          </a:xfrm>
          <a:prstGeom prst="rect">
            <a:avLst/>
          </a:prstGeom>
        </p:spPr>
        <p:txBody>
          <a:bodyPr lIns="71437" tIns="71437" rIns="71437" bIns="71437">
            <a:noAutofit/>
          </a:bodyPr>
          <a:lstStyle/>
          <a:p>
            <a:pPr marL="0" indent="0" defTabSz="584200">
              <a:spcBef>
                <a:spcPts val="0"/>
              </a:spcBef>
              <a:buSzTx/>
              <a:buNone/>
              <a:defRPr sz="5600">
                <a:solidFill>
                  <a:srgbClr val="000000"/>
                </a:solidFill>
                <a:latin typeface="Helvetica Neue"/>
                <a:ea typeface="Helvetica Neue"/>
                <a:cs typeface="Helvetica Neue"/>
                <a:sym typeface="Helvetica Neue"/>
              </a:defRPr>
            </a:pPr>
            <a:r>
              <a:rPr b="1">
                <a:solidFill>
                  <a:srgbClr val="0365C0"/>
                </a:solidFill>
                <a:latin typeface="+mj-lt"/>
                <a:ea typeface="+mj-ea"/>
                <a:cs typeface="+mj-cs"/>
                <a:sym typeface="Helvetica"/>
              </a:rPr>
              <a:t></a:t>
            </a:r>
            <a:r>
              <a:t> </a:t>
            </a:r>
            <a:r>
              <a:rPr>
                <a:solidFill>
                  <a:srgbClr val="53585F"/>
                </a:solidFill>
              </a:rPr>
              <a:t>@twitter</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Outline">
    <p:spTree>
      <p:nvGrpSpPr>
        <p:cNvPr id="1" name=""/>
        <p:cNvGrpSpPr/>
        <p:nvPr/>
      </p:nvGrpSpPr>
      <p:grpSpPr>
        <a:xfrm>
          <a:off x="0" y="0"/>
          <a:ext cx="0" cy="0"/>
          <a:chOff x="0" y="0"/>
          <a:chExt cx="0" cy="0"/>
        </a:xfrm>
      </p:grpSpPr>
      <p:sp>
        <p:nvSpPr>
          <p:cNvPr id="37" name="outlin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447FB5"/>
                </a:solidFill>
                <a:latin typeface="+mj-lt"/>
                <a:ea typeface="+mj-ea"/>
                <a:cs typeface="+mj-cs"/>
                <a:sym typeface="Helvetica"/>
              </a:defRPr>
            </a:lvl1pPr>
          </a:lstStyle>
          <a:p>
            <a:r>
              <a:t>outline</a:t>
            </a:r>
          </a:p>
        </p:txBody>
      </p:sp>
      <p:sp>
        <p:nvSpPr>
          <p:cNvPr id="38" name="Body Level One…"/>
          <p:cNvSpPr txBox="1">
            <a:spLocks noGrp="1"/>
          </p:cNvSpPr>
          <p:nvPr>
            <p:ph type="body" idx="21"/>
          </p:nvPr>
        </p:nvSpPr>
        <p:spPr>
          <a:xfrm>
            <a:off x="3151783" y="2312924"/>
            <a:ext cx="18080435" cy="9090151"/>
          </a:xfrm>
          <a:prstGeom prst="rect">
            <a:avLst/>
          </a:prstGeom>
        </p:spPr>
        <p:txBody>
          <a:bodyPr/>
          <a:lstStyle/>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86000" lvl="2" indent="-762000">
              <a:spcBef>
                <a:spcPts val="0"/>
              </a:spcBef>
              <a:buClr>
                <a:srgbClr val="447FB5"/>
              </a:buClr>
              <a:buChar char="‣"/>
              <a:defRPr sz="7000">
                <a:solidFill>
                  <a:srgbClr val="447FB5"/>
                </a:solidFill>
              </a:defRPr>
            </a:pPr>
            <a:r>
              <a:t>Body Level Three</a:t>
            </a:r>
          </a:p>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35200" lvl="2" indent="-762000">
              <a:spcBef>
                <a:spcPts val="0"/>
              </a:spcBef>
              <a:buClr>
                <a:srgbClr val="447FB5"/>
              </a:buClr>
              <a:buChar char="‣"/>
              <a:defRPr sz="7000">
                <a:solidFill>
                  <a:srgbClr val="447FB5"/>
                </a:solidFill>
              </a:defRPr>
            </a:pPr>
            <a:r>
              <a:t>Body Level Three</a:t>
            </a:r>
          </a:p>
        </p:txBody>
      </p:sp>
      <p:sp>
        <p:nvSpPr>
          <p:cNvPr id="3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0"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1"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Section Divider">
    <p:bg>
      <p:bgPr>
        <a:solidFill>
          <a:srgbClr val="447FB5"/>
        </a:solidFill>
        <a:effectLst/>
      </p:bgPr>
    </p:bg>
    <p:spTree>
      <p:nvGrpSpPr>
        <p:cNvPr id="1" name=""/>
        <p:cNvGrpSpPr/>
        <p:nvPr/>
      </p:nvGrpSpPr>
      <p:grpSpPr>
        <a:xfrm>
          <a:off x="0" y="0"/>
          <a:ext cx="0" cy="0"/>
          <a:chOff x="0" y="0"/>
          <a:chExt cx="0" cy="0"/>
        </a:xfrm>
      </p:grpSpPr>
      <p:sp>
        <p:nvSpPr>
          <p:cNvPr id="49" name="Section…"/>
          <p:cNvSpPr txBox="1">
            <a:spLocks noGrp="1"/>
          </p:cNvSpPr>
          <p:nvPr>
            <p:ph type="body" sz="half" idx="21"/>
          </p:nvPr>
        </p:nvSpPr>
        <p:spPr>
          <a:xfrm>
            <a:off x="6426200" y="3291316"/>
            <a:ext cx="16684229" cy="7133368"/>
          </a:xfrm>
          <a:prstGeom prst="rect">
            <a:avLst/>
          </a:prstGeom>
        </p:spPr>
        <p:txBody>
          <a:bodyPr/>
          <a:lstStyle/>
          <a:p>
            <a:pPr marL="0" indent="0" algn="r" defTabSz="800735">
              <a:spcBef>
                <a:spcPts val="6300"/>
              </a:spcBef>
              <a:buSzTx/>
              <a:buNone/>
              <a:defRPr sz="20370">
                <a:solidFill>
                  <a:srgbClr val="FFFFFF"/>
                </a:solidFill>
              </a:defRPr>
            </a:pPr>
            <a:r>
              <a:t>Section</a:t>
            </a:r>
          </a:p>
          <a:p>
            <a:pPr marL="0" indent="0" algn="r" defTabSz="800735">
              <a:spcBef>
                <a:spcPts val="6300"/>
              </a:spcBef>
              <a:buSzTx/>
              <a:buNone/>
              <a:defRPr sz="20370">
                <a:solidFill>
                  <a:srgbClr val="DBDBDB"/>
                </a:solidFill>
              </a:defRPr>
            </a:pPr>
            <a:r>
              <a:t>Name</a:t>
            </a: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Subsection Divider">
    <p:bg>
      <p:bgPr>
        <a:solidFill>
          <a:srgbClr val="DBDBDB"/>
        </a:solidFill>
        <a:effectLst/>
      </p:bgPr>
    </p:bg>
    <p:spTree>
      <p:nvGrpSpPr>
        <p:cNvPr id="1" name=""/>
        <p:cNvGrpSpPr/>
        <p:nvPr/>
      </p:nvGrpSpPr>
      <p:grpSpPr>
        <a:xfrm>
          <a:off x="0" y="0"/>
          <a:ext cx="0" cy="0"/>
          <a:chOff x="0" y="0"/>
          <a:chExt cx="0" cy="0"/>
        </a:xfrm>
      </p:grpSpPr>
      <p:sp>
        <p:nvSpPr>
          <p:cNvPr id="57" name="Subsection…"/>
          <p:cNvSpPr txBox="1">
            <a:spLocks noGrp="1"/>
          </p:cNvSpPr>
          <p:nvPr>
            <p:ph type="body" sz="half" idx="21"/>
          </p:nvPr>
        </p:nvSpPr>
        <p:spPr>
          <a:xfrm>
            <a:off x="1270000" y="3291316"/>
            <a:ext cx="16684229" cy="7133368"/>
          </a:xfrm>
          <a:prstGeom prst="rect">
            <a:avLst/>
          </a:prstGeom>
        </p:spPr>
        <p:txBody>
          <a:bodyPr/>
          <a:lstStyle/>
          <a:p>
            <a:pPr marL="0" indent="0">
              <a:buSzTx/>
              <a:buNone/>
              <a:defRPr sz="16000">
                <a:solidFill>
                  <a:srgbClr val="447FB5"/>
                </a:solidFill>
              </a:defRPr>
            </a:pPr>
            <a:r>
              <a:t>Subsection</a:t>
            </a:r>
          </a:p>
          <a:p>
            <a:pPr marL="0" indent="0">
              <a:buSzTx/>
              <a:buNone/>
              <a:defRPr sz="16000">
                <a:solidFill>
                  <a:srgbClr val="447FB5"/>
                </a:solidFill>
              </a:defRPr>
            </a:pPr>
            <a:r>
              <a:t>Name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65" name="Object Placeholder"/>
          <p:cNvSpPr txBox="1">
            <a:spLocks noGrp="1"/>
          </p:cNvSpPr>
          <p:nvPr>
            <p:ph idx="3"/>
          </p:nvPr>
        </p:nvSpPr>
        <p:spPr>
          <a:xfrm>
            <a:off x="666750" y="2243435"/>
            <a:ext cx="23050500" cy="10202565"/>
          </a:xfrm>
          <a:prstGeom prst="rect">
            <a:avLst/>
          </a:prstGeom>
        </p:spPr>
        <p:txBody>
          <a:bodyPr/>
          <a:lstStyle/>
          <a:p>
            <a:pPr marL="0" indent="0" algn="ctr">
              <a:spcBef>
                <a:spcPts val="0"/>
              </a:spcBef>
              <a:buSzTx/>
              <a:buNone/>
              <a:defRPr sz="5400">
                <a:solidFill>
                  <a:srgbClr val="535353"/>
                </a:solidFill>
              </a:defRPr>
            </a:pPr>
            <a:endParaRPr/>
          </a:p>
        </p:txBody>
      </p:sp>
      <p:sp>
        <p:nvSpPr>
          <p:cNvPr id="6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6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6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69"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77" name="Body Level One…"/>
          <p:cNvSpPr txBox="1">
            <a:spLocks noGrp="1"/>
          </p:cNvSpPr>
          <p:nvPr>
            <p:ph type="body" idx="1"/>
          </p:nvPr>
        </p:nvSpPr>
        <p:spPr>
          <a:xfrm>
            <a:off x="666749" y="2310475"/>
            <a:ext cx="23050501" cy="9090151"/>
          </a:xfrm>
          <a:prstGeom prst="rect">
            <a:avLst/>
          </a:prstGeom>
        </p:spPr>
        <p:txBody>
          <a:bodyPr anchor="t"/>
          <a:lstStyle>
            <a:lvl1pPr marL="609996" indent="-609996">
              <a:spcBef>
                <a:spcPts val="3000"/>
              </a:spcBef>
              <a:buClr>
                <a:srgbClr val="447FB5"/>
              </a:buClr>
              <a:buChar char="‣"/>
              <a:defRPr sz="6000"/>
            </a:lvl1pPr>
            <a:lvl2pPr>
              <a:spcBef>
                <a:spcPts val="3000"/>
              </a:spcBef>
              <a:buClr>
                <a:srgbClr val="447FB5"/>
              </a:buClr>
              <a:buChar char="‣"/>
              <a:defRPr sz="6000"/>
            </a:lvl2pPr>
            <a:lvl3pPr>
              <a:spcBef>
                <a:spcPts val="3000"/>
              </a:spcBef>
              <a:buClr>
                <a:srgbClr val="447FB5"/>
              </a:buClr>
              <a:buChar char="‣"/>
              <a:defRPr sz="6000"/>
            </a:lvl3pPr>
            <a:lvl4pPr>
              <a:spcBef>
                <a:spcPts val="3000"/>
              </a:spcBef>
              <a:buClr>
                <a:srgbClr val="447FB5"/>
              </a:buClr>
              <a:buChar char="‣"/>
              <a:defRPr sz="6000"/>
            </a:lvl4pPr>
            <a:lvl5pPr>
              <a:spcBef>
                <a:spcPts val="3000"/>
              </a:spcBef>
              <a:buClr>
                <a:srgbClr val="447FB5"/>
              </a:buClr>
              <a:buChar char="‣"/>
              <a:defRPr sz="6000"/>
            </a:lvl5pPr>
          </a:lstStyle>
          <a:p>
            <a:r>
              <a:t>Body Level One</a:t>
            </a:r>
          </a:p>
          <a:p>
            <a:pPr lvl="1"/>
            <a:r>
              <a:t>Body Level Two</a:t>
            </a:r>
          </a:p>
          <a:p>
            <a:pPr lvl="2"/>
            <a:r>
              <a:t>Body Level Three</a:t>
            </a:r>
          </a:p>
          <a:p>
            <a:pPr lvl="3"/>
            <a:r>
              <a:t>Body Level Four</a:t>
            </a:r>
          </a:p>
          <a:p>
            <a:pPr lvl="4"/>
            <a:r>
              <a:t>Body Level Five</a:t>
            </a:r>
          </a:p>
        </p:txBody>
      </p:sp>
      <p:sp>
        <p:nvSpPr>
          <p:cNvPr id="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7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80"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81"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amp; Text">
    <p:spTree>
      <p:nvGrpSpPr>
        <p:cNvPr id="1" name=""/>
        <p:cNvGrpSpPr/>
        <p:nvPr/>
      </p:nvGrpSpPr>
      <p:grpSpPr>
        <a:xfrm>
          <a:off x="0" y="0"/>
          <a:ext cx="0" cy="0"/>
          <a:chOff x="0" y="0"/>
          <a:chExt cx="0" cy="0"/>
        </a:xfrm>
      </p:grpSpPr>
      <p:sp>
        <p:nvSpPr>
          <p:cNvPr id="89" name="Title Text"/>
          <p:cNvSpPr txBox="1">
            <a:spLocks noGrp="1"/>
          </p:cNvSpPr>
          <p:nvPr>
            <p:ph type="title"/>
          </p:nvPr>
        </p:nvSpPr>
        <p:spPr>
          <a:xfrm>
            <a:off x="666750" y="208033"/>
            <a:ext cx="23050500" cy="1996008"/>
          </a:xfrm>
          <a:prstGeom prst="rect">
            <a:avLst/>
          </a:prstGeom>
        </p:spPr>
        <p:txBody>
          <a:bodyPr/>
          <a:lstStyle>
            <a:lvl1pPr algn="r"/>
          </a:lstStyle>
          <a:p>
            <a:r>
              <a:t>Title Text</a:t>
            </a:r>
          </a:p>
        </p:txBody>
      </p:sp>
      <p:sp>
        <p:nvSpPr>
          <p:cNvPr id="90" name="Body Level One…"/>
          <p:cNvSpPr txBox="1">
            <a:spLocks noGrp="1"/>
          </p:cNvSpPr>
          <p:nvPr>
            <p:ph type="body" idx="1"/>
          </p:nvPr>
        </p:nvSpPr>
        <p:spPr>
          <a:xfrm>
            <a:off x="666750" y="2312924"/>
            <a:ext cx="23050500" cy="10236917"/>
          </a:xfrm>
          <a:prstGeom prst="rect">
            <a:avLst/>
          </a:prstGeom>
        </p:spPr>
        <p:txBody>
          <a:bodyPr anchor="t"/>
          <a:lstStyle>
            <a:lvl1pPr marL="0" indent="0">
              <a:buSzTx/>
              <a:buNone/>
            </a:lvl1pPr>
            <a:lvl2pPr marL="0" indent="228600">
              <a:buSzTx/>
              <a:buNone/>
            </a:lvl2pPr>
            <a:lvl3pPr marL="0" indent="457200">
              <a:buSzTx/>
              <a:buNone/>
            </a:lvl3pPr>
            <a:lvl4pPr marL="0" indent="685800">
              <a:buSzTx/>
              <a:buNone/>
            </a:lvl4pPr>
            <a:lvl5pPr marL="0" indent="914400">
              <a:buSzTx/>
              <a:buNone/>
            </a:lvl5pPr>
          </a:lstStyle>
          <a:p>
            <a:r>
              <a:t>Body Level One</a:t>
            </a:r>
          </a:p>
          <a:p>
            <a:pPr lvl="1"/>
            <a:r>
              <a:t>Body Level Two</a:t>
            </a:r>
          </a:p>
          <a:p>
            <a:pPr lvl="2"/>
            <a:r>
              <a:t>Body Level Three</a:t>
            </a:r>
          </a:p>
          <a:p>
            <a:pPr lvl="3"/>
            <a:r>
              <a:t>Body Level Four</a:t>
            </a:r>
          </a:p>
          <a:p>
            <a:pPr lvl="4"/>
            <a:r>
              <a:t>Body Level Five</a:t>
            </a:r>
          </a:p>
        </p:txBody>
      </p:sp>
      <p:sp>
        <p:nvSpPr>
          <p:cNvPr id="9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9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93"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6" name="Group"/>
          <p:cNvGrpSpPr/>
          <p:nvPr/>
        </p:nvGrpSpPr>
        <p:grpSpPr>
          <a:xfrm>
            <a:off x="5860851" y="1931114"/>
            <a:ext cx="12662298" cy="8376048"/>
            <a:chOff x="0" y="0"/>
            <a:chExt cx="12662296" cy="8376047"/>
          </a:xfrm>
        </p:grpSpPr>
        <p:sp>
          <p:nvSpPr>
            <p:cNvPr id="2" name="Rounded Rectangle"/>
            <p:cNvSpPr/>
            <p:nvPr/>
          </p:nvSpPr>
          <p:spPr>
            <a:xfrm>
              <a:off x="0" y="89636"/>
              <a:ext cx="12662297" cy="8286412"/>
            </a:xfrm>
            <a:prstGeom prst="roundRect">
              <a:avLst>
                <a:gd name="adj" fmla="val 9043"/>
              </a:avLst>
            </a:prstGeom>
            <a:solidFill>
              <a:srgbClr val="0365C0"/>
            </a:solidFill>
            <a:ln w="12700" cap="flat">
              <a:noFill/>
              <a:miter lim="400000"/>
            </a:ln>
            <a:effectLst>
              <a:outerShdw blurRad="177800" dist="101600" dir="2700000" rotWithShape="0">
                <a:srgbClr val="000000">
                  <a:alpha val="75000"/>
                </a:srgbClr>
              </a:outerShdw>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 name="Rectangle"/>
            <p:cNvSpPr/>
            <p:nvPr/>
          </p:nvSpPr>
          <p:spPr>
            <a:xfrm>
              <a:off x="0" y="2258563"/>
              <a:ext cx="12662297" cy="5366704"/>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 name="HELLO"/>
            <p:cNvSpPr txBox="1"/>
            <p:nvPr/>
          </p:nvSpPr>
          <p:spPr>
            <a:xfrm>
              <a:off x="3839402" y="0"/>
              <a:ext cx="4961188" cy="167321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algn="l" defTabSz="584200">
                <a:defRPr sz="9000" b="1" spc="900">
                  <a:solidFill>
                    <a:srgbClr val="FFFFFF"/>
                  </a:solidFill>
                  <a:latin typeface="Helvetica Neue"/>
                  <a:ea typeface="Helvetica Neue"/>
                  <a:cs typeface="Helvetica Neue"/>
                  <a:sym typeface="Helvetica Neue"/>
                </a:defRPr>
              </a:lvl1pPr>
            </a:lstStyle>
            <a:p>
              <a:r>
                <a:t>HELLO</a:t>
              </a:r>
            </a:p>
          </p:txBody>
        </p:sp>
        <p:sp>
          <p:nvSpPr>
            <p:cNvPr id="5" name="my name is"/>
            <p:cNvSpPr txBox="1"/>
            <p:nvPr/>
          </p:nvSpPr>
          <p:spPr>
            <a:xfrm>
              <a:off x="4393863" y="1294751"/>
              <a:ext cx="3844526" cy="99596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algn="l" defTabSz="584200">
                <a:defRPr>
                  <a:solidFill>
                    <a:srgbClr val="FFFFFF"/>
                  </a:solidFill>
                  <a:latin typeface="Helvetica Neue"/>
                  <a:ea typeface="Helvetica Neue"/>
                  <a:cs typeface="Helvetica Neue"/>
                  <a:sym typeface="Helvetica Neue"/>
                </a:defRPr>
              </a:lvl1pPr>
            </a:lstStyle>
            <a:p>
              <a:r>
                <a:t>my name is</a:t>
              </a:r>
            </a:p>
          </p:txBody>
        </p:sp>
      </p:grpSp>
      <p:sp>
        <p:nvSpPr>
          <p:cNvPr id="7" name="Title Text"/>
          <p:cNvSpPr txBox="1">
            <a:spLocks noGrp="1"/>
          </p:cNvSpPr>
          <p:nvPr>
            <p:ph type="title"/>
          </p:nvPr>
        </p:nvSpPr>
        <p:spPr>
          <a:xfrm>
            <a:off x="673100" y="355600"/>
            <a:ext cx="23050500" cy="342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8" name="Body Level One…"/>
          <p:cNvSpPr txBox="1">
            <a:spLocks noGrp="1"/>
          </p:cNvSpPr>
          <p:nvPr>
            <p:ph type="body" idx="1"/>
          </p:nvPr>
        </p:nvSpPr>
        <p:spPr>
          <a:xfrm>
            <a:off x="673100" y="3835400"/>
            <a:ext cx="23050500" cy="8864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9" name="Slide Number"/>
          <p:cNvSpPr txBox="1">
            <a:spLocks noGrp="1"/>
          </p:cNvSpPr>
          <p:nvPr>
            <p:ph type="sldNum" sz="quarter" idx="2"/>
          </p:nvPr>
        </p:nvSpPr>
        <p:spPr>
          <a:xfrm>
            <a:off x="11976099" y="13081000"/>
            <a:ext cx="419101" cy="4572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1pPr>
      <a:lvl2pPr marL="0" marR="0" indent="228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2pPr>
      <a:lvl3pPr marL="0" marR="0" indent="457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3pPr>
      <a:lvl4pPr marL="0" marR="0" indent="685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4pPr>
      <a:lvl5pPr marL="0" marR="0" indent="9144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5pPr>
      <a:lvl6pPr marL="0" marR="0" indent="11430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6pPr>
      <a:lvl7pPr marL="0" marR="0" indent="1371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7pPr>
      <a:lvl8pPr marL="0" marR="0" indent="1600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8pPr>
      <a:lvl9pPr marL="0" marR="0" indent="1828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9pPr>
    </p:titleStyle>
    <p:bodyStyle>
      <a:lvl1pPr marL="609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1pPr>
      <a:lvl2pPr marL="1346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2pPr>
      <a:lvl3pPr marL="2083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3pPr>
      <a:lvl4pPr marL="2819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4pPr>
      <a:lvl5pPr marL="35563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5pPr>
      <a:lvl6pPr marL="4292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6pPr>
      <a:lvl7pPr marL="5029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7pPr>
      <a:lvl8pPr marL="5766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8pPr>
      <a:lvl9pPr marL="6502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6.tif"/></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6.tif"/></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6.tif"/></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6.t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6.t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20.tif"/><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2.png"/><Relationship Id="rId1" Type="http://schemas.openxmlformats.org/officeDocument/2006/relationships/slideLayout" Target="../slideLayouts/slideLayout14.xml"/><Relationship Id="rId5" Type="http://schemas.openxmlformats.org/officeDocument/2006/relationships/hyperlink" Target="https://shiny.rstudio.com/gallery/" TargetMode="External"/><Relationship Id="rId4" Type="http://schemas.openxmlformats.org/officeDocument/2006/relationships/hyperlink" Target="http://shiny.rstudio.com/gallery/"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23.tif"/><Relationship Id="rId2" Type="http://schemas.openxmlformats.org/officeDocument/2006/relationships/image" Target="../media/image22.tif"/><Relationship Id="rId1" Type="http://schemas.openxmlformats.org/officeDocument/2006/relationships/slideLayout" Target="../slideLayouts/slideLayout8.xml"/><Relationship Id="rId4" Type="http://schemas.openxmlformats.org/officeDocument/2006/relationships/image" Target="../media/image24.tif"/></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66.xml.rels><?xml version="1.0" encoding="UTF-8" standalone="yes"?>
<Relationships xmlns="http://schemas.openxmlformats.org/package/2006/relationships"><Relationship Id="rId2" Type="http://schemas.openxmlformats.org/officeDocument/2006/relationships/image" Target="../media/image28.tif"/><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hyperlink" Target="https://testing-apps.shinyapps.io/themer-demo/" TargetMode="External"/><Relationship Id="rId2" Type="http://schemas.openxmlformats.org/officeDocument/2006/relationships/hyperlink" Target="https://github.com/rstudio/bslib" TargetMode="Externa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6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33.png"/><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hyperlink" Target="https://rstudio.github.io/shinythemes/" TargetMode="External"/><Relationship Id="rId5" Type="http://schemas.openxmlformats.org/officeDocument/2006/relationships/image" Target="../media/image4.png"/><Relationship Id="rId4" Type="http://schemas.openxmlformats.org/officeDocument/2006/relationships/image" Target="../media/image2.png"/></Relationships>
</file>

<file path=ppt/slides/_rels/slide71.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hyperlink" Target="https://www.rstudio.com/" TargetMode="Externa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image" Target="../media/image33.png"/><Relationship Id="rId5" Type="http://schemas.openxmlformats.org/officeDocument/2006/relationships/image" Target="../media/image4.png"/><Relationship Id="rId4" Type="http://schemas.openxmlformats.org/officeDocument/2006/relationships/image" Target="../media/image2.png"/></Relationships>
</file>

<file path=ppt/slides/_rels/slide86.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hyperlink" Target="https://shiny.rstudio.com/articles/templates.html" TargetMode="Externa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hyperlink" Target="https://rstudio.github.io/shinyuieditor/articles/ui-editor-live-demo.html" TargetMode="Externa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2.xml"/><Relationship Id="rId7" Type="http://schemas.openxmlformats.org/officeDocument/2006/relationships/hyperlink" Target="https://github.com/rforoperations2019" TargetMode="Externa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hyperlink" Target="https://github.com/rforoperations2022" TargetMode="External"/><Relationship Id="rId5" Type="http://schemas.openxmlformats.org/officeDocument/2006/relationships/image" Target="../media/image4.png"/><Relationship Id="rId4" Type="http://schemas.openxmlformats.org/officeDocument/2006/relationships/image" Target="../media/image2.png"/></Relationships>
</file>

<file path=ppt/slides/_rels/slide9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Layout" Target="../slideLayouts/slideLayout12.xml"/><Relationship Id="rId7" Type="http://schemas.openxmlformats.org/officeDocument/2006/relationships/image" Target="../media/image11.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hyperlink" Target="https://www.shinyapps.io/" TargetMode="External"/><Relationship Id="rId5" Type="http://schemas.openxmlformats.org/officeDocument/2006/relationships/image" Target="../media/image4.png"/><Relationship Id="rId4" Type="http://schemas.openxmlformats.org/officeDocument/2006/relationships/image" Target="../media/image2.png"/></Relationships>
</file>

<file path=ppt/slides/_rels/slide94.xml.rels><?xml version="1.0" encoding="UTF-8" standalone="yes"?>
<Relationships xmlns="http://schemas.openxmlformats.org/package/2006/relationships"><Relationship Id="rId3" Type="http://schemas.openxmlformats.org/officeDocument/2006/relationships/hyperlink" Target="https://github.com/RforOperationsFall2022/Homework-1/" TargetMode="External"/><Relationship Id="rId2" Type="http://schemas.openxmlformats.org/officeDocument/2006/relationships/hyperlink" Target="https://github.com/rforoperations2019/Homework1" TargetMode="External"/><Relationship Id="rId1" Type="http://schemas.openxmlformats.org/officeDocument/2006/relationships/slideLayout" Target="../slideLayouts/slideLayout16.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hyperlink" Target="https://github.com/RforOperations2021/Homework-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94" name="reactive programming"/>
          <p:cNvSpPr txBox="1">
            <a:spLocks noGrp="1"/>
          </p:cNvSpPr>
          <p:nvPr>
            <p:ph type="body" idx="21"/>
          </p:nvPr>
        </p:nvSpPr>
        <p:spPr>
          <a:prstGeom prst="rect">
            <a:avLst/>
          </a:prstGeom>
        </p:spPr>
        <p:txBody>
          <a:bodyPr/>
          <a:lstStyle>
            <a:lvl1pPr defTabSz="652145">
              <a:defRPr sz="11850"/>
            </a:lvl1pPr>
          </a:lstStyle>
          <a:p>
            <a:r>
              <a:t>reactive programming</a:t>
            </a:r>
          </a:p>
        </p:txBody>
      </p:sp>
      <p:sp>
        <p:nvSpPr>
          <p:cNvPr id="195"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96"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
        <p:nvSpPr>
          <p:cNvPr id="197" name="PARt 1"/>
          <p:cNvSpPr txBox="1"/>
          <p:nvPr/>
        </p:nvSpPr>
        <p:spPr>
          <a:xfrm>
            <a:off x="80527" y="11949707"/>
            <a:ext cx="19995412" cy="13386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defRPr sz="7500" cap="all">
                <a:solidFill>
                  <a:srgbClr val="447FB5"/>
                </a:solidFill>
                <a:latin typeface="+mj-lt"/>
                <a:ea typeface="+mj-ea"/>
                <a:cs typeface="+mj-cs"/>
                <a:sym typeface="Helvetica"/>
              </a:defRPr>
            </a:lvl1pPr>
          </a:lstStyle>
          <a:p>
            <a:r>
              <a:rPr lang="en-US" dirty="0"/>
              <a:t>&amp; Understanding UI</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types of reactive objects"/>
          <p:cNvSpPr txBox="1">
            <a:spLocks noGrp="1"/>
          </p:cNvSpPr>
          <p:nvPr>
            <p:ph type="body" idx="21"/>
          </p:nvPr>
        </p:nvSpPr>
        <p:spPr>
          <a:prstGeom prst="rect">
            <a:avLst/>
          </a:prstGeom>
        </p:spPr>
        <p:txBody>
          <a:bodyPr/>
          <a:lstStyle>
            <a:lvl1pPr defTabSz="652145">
              <a:defRPr sz="11850"/>
            </a:lvl1pPr>
          </a:lstStyle>
          <a:p>
            <a:r>
              <a:t>types of reactive objects</a:t>
            </a:r>
          </a:p>
        </p:txBody>
      </p:sp>
      <p:pic>
        <p:nvPicPr>
          <p:cNvPr id="251" name="Image" descr="Image"/>
          <p:cNvPicPr>
            <a:picLocks noChangeAspect="1"/>
          </p:cNvPicPr>
          <p:nvPr/>
        </p:nvPicPr>
        <p:blipFill>
          <a:blip r:embed="rId2"/>
          <a:stretch>
            <a:fillRect/>
          </a:stretch>
        </p:blipFill>
        <p:spPr>
          <a:xfrm>
            <a:off x="2559137" y="4543611"/>
            <a:ext cx="19265726" cy="4628779"/>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Reactive sources…"/>
          <p:cNvSpPr txBox="1">
            <a:spLocks noGrp="1"/>
          </p:cNvSpPr>
          <p:nvPr>
            <p:ph type="body" idx="21"/>
          </p:nvPr>
        </p:nvSpPr>
        <p:spPr>
          <a:xfrm>
            <a:off x="1270000" y="3291316"/>
            <a:ext cx="18191163" cy="7133368"/>
          </a:xfrm>
          <a:prstGeom prst="rect">
            <a:avLst/>
          </a:prstGeom>
        </p:spPr>
        <p:txBody>
          <a:bodyPr/>
          <a:lstStyle/>
          <a:p>
            <a:pPr marL="0" indent="0">
              <a:buSzTx/>
              <a:buNone/>
              <a:defRPr sz="16000">
                <a:solidFill>
                  <a:srgbClr val="447FB5"/>
                </a:solidFill>
              </a:defRPr>
            </a:pPr>
            <a:r>
              <a:t>Reactive sources</a:t>
            </a:r>
          </a:p>
          <a:p>
            <a:pPr marL="0" indent="0">
              <a:buSzTx/>
              <a:buNone/>
              <a:defRPr sz="16000">
                <a:solidFill>
                  <a:srgbClr val="447FB5"/>
                </a:solidFill>
              </a:defRPr>
            </a:pPr>
            <a:r>
              <a:t>and endpoints</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Reactive source: Typically, this is user input that comes through a browser interface…"/>
          <p:cNvSpPr txBox="1">
            <a:spLocks noGrp="1"/>
          </p:cNvSpPr>
          <p:nvPr>
            <p:ph type="body" idx="1"/>
          </p:nvPr>
        </p:nvSpPr>
        <p:spPr>
          <a:xfrm>
            <a:off x="573682" y="2716875"/>
            <a:ext cx="23236635" cy="9429016"/>
          </a:xfrm>
          <a:prstGeom prst="rect">
            <a:avLst/>
          </a:prstGeom>
        </p:spPr>
        <p:txBody>
          <a:bodyPr/>
          <a:lstStyle/>
          <a:p>
            <a:pPr marL="555097" indent="-555097" defTabSz="751205">
              <a:spcBef>
                <a:spcPts val="2700"/>
              </a:spcBef>
              <a:defRPr sz="5460"/>
            </a:pPr>
            <a:r>
              <a:rPr b="1"/>
              <a:t>Reactive source: </a:t>
            </a:r>
            <a:r>
              <a:t>Typically, this is user input that comes through a browser interface</a:t>
            </a:r>
          </a:p>
          <a:p>
            <a:pPr marL="555097" indent="-555097" defTabSz="751205">
              <a:spcBef>
                <a:spcPts val="2700"/>
              </a:spcBef>
              <a:defRPr sz="5460"/>
            </a:pPr>
            <a:r>
              <a:rPr b="1"/>
              <a:t>Reactive endpoint: </a:t>
            </a:r>
            <a:r>
              <a:t>Something that appears in the user’s browser window, such as a plot or a table of values</a:t>
            </a:r>
          </a:p>
          <a:p>
            <a:pPr marL="555097" indent="-555097" defTabSz="751205">
              <a:spcBef>
                <a:spcPts val="2700"/>
              </a:spcBef>
              <a:defRPr sz="5460"/>
            </a:pPr>
            <a:endParaRPr/>
          </a:p>
          <a:p>
            <a:pPr marL="555097" indent="-555097" defTabSz="751205">
              <a:spcBef>
                <a:spcPts val="2700"/>
              </a:spcBef>
              <a:defRPr sz="5460"/>
            </a:pPr>
            <a:endParaRPr/>
          </a:p>
          <a:p>
            <a:pPr marL="555097" indent="-555097" defTabSz="751205">
              <a:spcBef>
                <a:spcPts val="2700"/>
              </a:spcBef>
              <a:defRPr sz="5460"/>
            </a:pPr>
            <a:r>
              <a:t>This is the built-in reactivity discussed in the previous section</a:t>
            </a:r>
          </a:p>
          <a:p>
            <a:pPr marL="555097" indent="-555097" defTabSz="751205">
              <a:spcBef>
                <a:spcPts val="2700"/>
              </a:spcBef>
              <a:defRPr sz="5460"/>
            </a:pPr>
            <a:r>
              <a:t>A reactive source can be connected to multiple endpoints, and vice versa</a:t>
            </a:r>
          </a:p>
        </p:txBody>
      </p:sp>
      <p:sp>
        <p:nvSpPr>
          <p:cNvPr id="256" name="sources and endpoints"/>
          <p:cNvSpPr txBox="1">
            <a:spLocks noGrp="1"/>
          </p:cNvSpPr>
          <p:nvPr>
            <p:ph type="body" idx="21"/>
          </p:nvPr>
        </p:nvSpPr>
        <p:spPr>
          <a:prstGeom prst="rect">
            <a:avLst/>
          </a:prstGeom>
        </p:spPr>
        <p:txBody>
          <a:bodyPr/>
          <a:lstStyle/>
          <a:p>
            <a:r>
              <a:t>sources and endpoints</a:t>
            </a:r>
          </a:p>
        </p:txBody>
      </p:sp>
      <p:pic>
        <p:nvPicPr>
          <p:cNvPr id="257" name="Group" descr="Group"/>
          <p:cNvPicPr>
            <a:picLocks noChangeAspect="1"/>
          </p:cNvPicPr>
          <p:nvPr/>
        </p:nvPicPr>
        <p:blipFill>
          <a:blip r:embed="rId2"/>
          <a:stretch>
            <a:fillRect/>
          </a:stretch>
        </p:blipFill>
        <p:spPr>
          <a:xfrm>
            <a:off x="5917512" y="6002911"/>
            <a:ext cx="12548976" cy="4830801"/>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Reactive conductors"/>
          <p:cNvSpPr txBox="1">
            <a:spLocks noGrp="1"/>
          </p:cNvSpPr>
          <p:nvPr>
            <p:ph type="body" idx="21"/>
          </p:nvPr>
        </p:nvSpPr>
        <p:spPr>
          <a:xfrm>
            <a:off x="1270000" y="3291316"/>
            <a:ext cx="18191163" cy="7133368"/>
          </a:xfrm>
          <a:prstGeom prst="rect">
            <a:avLst/>
          </a:prstGeom>
        </p:spPr>
        <p:txBody>
          <a:bodyPr/>
          <a:lstStyle>
            <a:lvl1pPr marL="0" indent="0">
              <a:buSzTx/>
              <a:buNone/>
              <a:defRPr sz="16000">
                <a:solidFill>
                  <a:srgbClr val="447FB5"/>
                </a:solidFill>
              </a:defRPr>
            </a:lvl1pPr>
          </a:lstStyle>
          <a:p>
            <a:r>
              <a:t>Reactive conductors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Reactive counductor: Reactive component between a source and an endpoint…"/>
          <p:cNvSpPr txBox="1">
            <a:spLocks noGrp="1"/>
          </p:cNvSpPr>
          <p:nvPr>
            <p:ph type="body" sz="half" idx="1"/>
          </p:nvPr>
        </p:nvSpPr>
        <p:spPr>
          <a:xfrm>
            <a:off x="573682" y="2716875"/>
            <a:ext cx="23236635" cy="5129736"/>
          </a:xfrm>
          <a:prstGeom prst="rect">
            <a:avLst/>
          </a:prstGeom>
        </p:spPr>
        <p:txBody>
          <a:bodyPr/>
          <a:lstStyle/>
          <a:p>
            <a:pPr marL="530697" indent="-530697" defTabSz="718184">
              <a:spcBef>
                <a:spcPts val="2600"/>
              </a:spcBef>
              <a:defRPr sz="5220"/>
            </a:pPr>
            <a:r>
              <a:rPr b="1"/>
              <a:t>Reactive counductor: </a:t>
            </a:r>
            <a:r>
              <a:t>Reactive component between a source and an endpoint</a:t>
            </a:r>
          </a:p>
          <a:p>
            <a:pPr marL="530697" indent="-530697" defTabSz="718184">
              <a:spcBef>
                <a:spcPts val="2600"/>
              </a:spcBef>
              <a:defRPr sz="5220"/>
            </a:pPr>
            <a:r>
              <a:t>A conductor can both be a dependent (child) and have dependents (parent)</a:t>
            </a:r>
          </a:p>
          <a:p>
            <a:pPr marL="1171539" lvl="1" indent="-530697" defTabSz="718184">
              <a:spcBef>
                <a:spcPts val="2600"/>
              </a:spcBef>
              <a:defRPr sz="5220"/>
            </a:pPr>
            <a:r>
              <a:t>Sources can only be parents (they can have dependents)</a:t>
            </a:r>
          </a:p>
          <a:p>
            <a:pPr marL="1171539" lvl="1" indent="-530697" defTabSz="718184">
              <a:spcBef>
                <a:spcPts val="2600"/>
              </a:spcBef>
              <a:defRPr sz="5220"/>
            </a:pPr>
            <a:r>
              <a:t>Endpoints can only be children (they can be dependents)</a:t>
            </a:r>
          </a:p>
        </p:txBody>
      </p:sp>
      <p:sp>
        <p:nvSpPr>
          <p:cNvPr id="262" name="conductors"/>
          <p:cNvSpPr txBox="1">
            <a:spLocks noGrp="1"/>
          </p:cNvSpPr>
          <p:nvPr>
            <p:ph type="body" idx="21"/>
          </p:nvPr>
        </p:nvSpPr>
        <p:spPr>
          <a:prstGeom prst="rect">
            <a:avLst/>
          </a:prstGeom>
        </p:spPr>
        <p:txBody>
          <a:bodyPr/>
          <a:lstStyle/>
          <a:p>
            <a:r>
              <a:t>conductors</a:t>
            </a:r>
          </a:p>
        </p:txBody>
      </p:sp>
      <p:pic>
        <p:nvPicPr>
          <p:cNvPr id="263" name="Image" descr="Image"/>
          <p:cNvPicPr>
            <a:picLocks noChangeAspect="1"/>
          </p:cNvPicPr>
          <p:nvPr/>
        </p:nvPicPr>
        <p:blipFill>
          <a:blip r:embed="rId2"/>
          <a:stretch>
            <a:fillRect/>
          </a:stretch>
        </p:blipFill>
        <p:spPr>
          <a:xfrm>
            <a:off x="6278368" y="7044487"/>
            <a:ext cx="11827264" cy="5707343"/>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66"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67"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68"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69"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270" name="Suppose you want the option to plot only certain types of movies as well as report how many such movies are plotted:…"/>
          <p:cNvSpPr txBox="1"/>
          <p:nvPr/>
        </p:nvSpPr>
        <p:spPr>
          <a:xfrm>
            <a:off x="2848920" y="3163160"/>
            <a:ext cx="18686161" cy="8311022"/>
          </a:xfrm>
          <a:prstGeom prst="rect">
            <a:avLst/>
          </a:prstGeom>
          <a:solidFill>
            <a:srgbClr val="D3D3D3">
              <a:alpha val="20000"/>
            </a:srgbClr>
          </a:solidFill>
          <a:ln w="25400">
            <a:solidFill>
              <a:srgbClr val="D3D3D3"/>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a:defRPr sz="6000">
                <a:latin typeface="+mj-lt"/>
                <a:ea typeface="+mj-ea"/>
                <a:cs typeface="+mj-cs"/>
                <a:sym typeface="Helvetica"/>
              </a:defRPr>
            </a:pPr>
            <a:r>
              <a:t>Suppose you want the option to plot only certain types of movies as well as report how many such movies are plotted:</a:t>
            </a:r>
          </a:p>
          <a:p>
            <a:pPr marL="1333499" indent="-1333499" algn="l">
              <a:buClr>
                <a:srgbClr val="447FB5"/>
              </a:buClr>
              <a:buSzPct val="100000"/>
              <a:buAutoNum type="arabicPeriod"/>
              <a:defRPr>
                <a:latin typeface="+mj-lt"/>
                <a:ea typeface="+mj-ea"/>
                <a:cs typeface="+mj-cs"/>
                <a:sym typeface="Helvetica"/>
              </a:defRPr>
            </a:pPr>
            <a:r>
              <a:t>Add a UI element for the user to select which type(s) of movies they want to plot</a:t>
            </a:r>
          </a:p>
          <a:p>
            <a:pPr marL="1333499" indent="-1333499" algn="l">
              <a:buClr>
                <a:srgbClr val="447FB5"/>
              </a:buClr>
              <a:buSzPct val="100000"/>
              <a:buAutoNum type="arabicPeriod"/>
              <a:defRPr>
                <a:latin typeface="+mj-lt"/>
                <a:ea typeface="+mj-ea"/>
                <a:cs typeface="+mj-cs"/>
                <a:sym typeface="Helvetica"/>
              </a:defRPr>
            </a:pPr>
            <a:r>
              <a:t>Filter for chosen title type and save as a new (reactive) expression</a:t>
            </a:r>
          </a:p>
          <a:p>
            <a:pPr marL="1333499" indent="-1333499" algn="l">
              <a:buClr>
                <a:srgbClr val="447FB5"/>
              </a:buClr>
              <a:buSzPct val="100000"/>
              <a:buAutoNum type="arabicPeriod"/>
              <a:defRPr>
                <a:latin typeface="+mj-lt"/>
                <a:ea typeface="+mj-ea"/>
                <a:cs typeface="+mj-cs"/>
                <a:sym typeface="Helvetica"/>
              </a:defRPr>
            </a:pPr>
            <a:r>
              <a:t>Use new data frame (which is reactive) for plotting</a:t>
            </a:r>
          </a:p>
          <a:p>
            <a:pPr marL="1333499" indent="-1333499" algn="l">
              <a:buClr>
                <a:srgbClr val="447FB5"/>
              </a:buClr>
              <a:buSzPct val="100000"/>
              <a:buAutoNum type="arabicPeriod"/>
              <a:defRPr>
                <a:latin typeface="+mj-lt"/>
                <a:ea typeface="+mj-ea"/>
                <a:cs typeface="+mj-cs"/>
                <a:sym typeface="Helvetica"/>
              </a:defRPr>
            </a:pPr>
            <a:r>
              <a:t>Use new data frame (which is reactive) also for reporting number of observations</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Rectangle"/>
          <p:cNvSpPr/>
          <p:nvPr/>
        </p:nvSpPr>
        <p:spPr>
          <a:xfrm>
            <a:off x="679450" y="5358867"/>
            <a:ext cx="23037800" cy="422123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73" name="# Select which types of movies to plot…"/>
          <p:cNvSpPr txBox="1"/>
          <p:nvPr/>
        </p:nvSpPr>
        <p:spPr>
          <a:xfrm>
            <a:off x="861765" y="5757140"/>
            <a:ext cx="22673172" cy="34246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solidFill>
                  <a:srgbClr val="929292"/>
                </a:solidFill>
                <a:latin typeface="Monaco"/>
                <a:ea typeface="Monaco"/>
                <a:cs typeface="Monaco"/>
                <a:sym typeface="Monaco"/>
              </a:defRPr>
            </a:pPr>
            <a:r>
              <a:t># Select which types of movies to plot</a:t>
            </a:r>
          </a:p>
          <a:p>
            <a:pPr algn="l">
              <a:defRPr sz="4000">
                <a:solidFill>
                  <a:srgbClr val="000000"/>
                </a:solidFill>
                <a:latin typeface="Monaco"/>
                <a:ea typeface="Monaco"/>
                <a:cs typeface="Monaco"/>
                <a:sym typeface="Monaco"/>
              </a:defRPr>
            </a:pPr>
            <a:r>
              <a:rPr>
                <a:solidFill>
                  <a:srgbClr val="0433FF"/>
                </a:solidFill>
              </a:rPr>
              <a:t>checkboxGroupInput(</a:t>
            </a:r>
            <a:r>
              <a:rPr>
                <a:solidFill>
                  <a:srgbClr val="0096FF"/>
                </a:solidFill>
              </a:rPr>
              <a:t>inputId</a:t>
            </a:r>
            <a:r>
              <a:t> = "selected_type",</a:t>
            </a:r>
          </a:p>
          <a:p>
            <a:pPr algn="l">
              <a:defRPr sz="4000">
                <a:solidFill>
                  <a:srgbClr val="000000"/>
                </a:solidFill>
                <a:latin typeface="Monaco"/>
                <a:ea typeface="Monaco"/>
                <a:cs typeface="Monaco"/>
                <a:sym typeface="Monaco"/>
              </a:defRPr>
            </a:pPr>
            <a:r>
              <a:t>                   </a:t>
            </a:r>
            <a:r>
              <a:rPr>
                <a:solidFill>
                  <a:srgbClr val="0096FF"/>
                </a:solidFill>
              </a:rPr>
              <a:t>label</a:t>
            </a:r>
            <a:r>
              <a:t> = "Select movie type(s):",</a:t>
            </a:r>
          </a:p>
          <a:p>
            <a:pPr algn="l">
              <a:defRPr sz="4000">
                <a:solidFill>
                  <a:srgbClr val="000000"/>
                </a:solidFill>
                <a:latin typeface="Monaco"/>
                <a:ea typeface="Monaco"/>
                <a:cs typeface="Monaco"/>
                <a:sym typeface="Monaco"/>
              </a:defRPr>
            </a:pPr>
            <a:r>
              <a:t>                   </a:t>
            </a:r>
            <a:r>
              <a:rPr>
                <a:solidFill>
                  <a:srgbClr val="0096FF"/>
                </a:solidFill>
              </a:rPr>
              <a:t>choices</a:t>
            </a:r>
            <a:r>
              <a:t> = c("Documentary", "Feature Film", "TV Movie"),</a:t>
            </a:r>
          </a:p>
          <a:p>
            <a:pPr algn="l">
              <a:defRPr sz="4000">
                <a:solidFill>
                  <a:srgbClr val="000000"/>
                </a:solidFill>
                <a:latin typeface="Monaco"/>
                <a:ea typeface="Monaco"/>
                <a:cs typeface="Monaco"/>
                <a:sym typeface="Monaco"/>
              </a:defRPr>
            </a:pPr>
            <a:r>
              <a:t>                   </a:t>
            </a:r>
            <a:r>
              <a:rPr>
                <a:solidFill>
                  <a:srgbClr val="0096FF"/>
                </a:solidFill>
              </a:rPr>
              <a:t>selected</a:t>
            </a:r>
            <a:r>
              <a:t> = "Feature Film"</a:t>
            </a:r>
            <a:r>
              <a:rPr>
                <a:solidFill>
                  <a:srgbClr val="0433FF"/>
                </a:solidFill>
              </a:rPr>
              <a:t>)</a:t>
            </a:r>
          </a:p>
        </p:txBody>
      </p:sp>
      <p:sp>
        <p:nvSpPr>
          <p:cNvPr id="27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75"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76"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277"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78" name="Image" descr="Image"/>
          <p:cNvPicPr>
            <a:picLocks noChangeAspect="1"/>
          </p:cNvPicPr>
          <p:nvPr/>
        </p:nvPicPr>
        <p:blipFill>
          <a:blip r:embed="rId4"/>
          <a:stretch>
            <a:fillRect/>
          </a:stretch>
        </p:blipFill>
        <p:spPr>
          <a:xfrm>
            <a:off x="254000" y="254000"/>
            <a:ext cx="3251200" cy="3251200"/>
          </a:xfrm>
          <a:prstGeom prst="rect">
            <a:avLst/>
          </a:prstGeom>
          <a:ln w="12700">
            <a:miter lim="400000"/>
          </a:ln>
        </p:spPr>
      </p:pic>
      <p:sp>
        <p:nvSpPr>
          <p:cNvPr id="279" name="Add a UI element for the user to select which type(s) of movies they want to plot"/>
          <p:cNvSpPr txBox="1"/>
          <p:nvPr/>
        </p:nvSpPr>
        <p:spPr>
          <a:xfrm>
            <a:off x="515617" y="2876550"/>
            <a:ext cx="23352766"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marL="1333499" indent="-1333499" algn="l">
              <a:buClr>
                <a:srgbClr val="447FB5"/>
              </a:buClr>
              <a:buSzPct val="100000"/>
              <a:buAutoNum type="arabicPeriod"/>
              <a:defRPr b="1">
                <a:latin typeface="+mj-lt"/>
                <a:ea typeface="+mj-ea"/>
                <a:cs typeface="+mj-cs"/>
                <a:sym typeface="Helvetica"/>
              </a:defRPr>
            </a:lvl1pPr>
          </a:lstStyle>
          <a:p>
            <a:r>
              <a:t>Add a UI element for the user to select which type(s) of movies they want to plot</a:t>
            </a:r>
          </a:p>
        </p:txBody>
      </p:sp>
      <p:pic>
        <p:nvPicPr>
          <p:cNvPr id="280" name="Image" descr="Image"/>
          <p:cNvPicPr>
            <a:picLocks noChangeAspect="1"/>
          </p:cNvPicPr>
          <p:nvPr/>
        </p:nvPicPr>
        <p:blipFill>
          <a:blip r:embed="rId5"/>
          <a:srcRect l="7118" t="32685" r="76877" b="18889"/>
          <a:stretch>
            <a:fillRect/>
          </a:stretch>
        </p:blipFill>
        <p:spPr>
          <a:xfrm>
            <a:off x="21878847" y="10610419"/>
            <a:ext cx="1989710" cy="1446428"/>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p:cNvSpPr/>
          <p:nvPr/>
        </p:nvSpPr>
        <p:spPr>
          <a:xfrm>
            <a:off x="679451" y="7869168"/>
            <a:ext cx="18823418" cy="422123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85" name="# Create a subset of data filtering for chosen title types…"/>
          <p:cNvSpPr txBox="1"/>
          <p:nvPr/>
        </p:nvSpPr>
        <p:spPr>
          <a:xfrm>
            <a:off x="1154209" y="8267441"/>
            <a:ext cx="17873901" cy="34246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4000">
                <a:solidFill>
                  <a:srgbClr val="929292"/>
                </a:solidFill>
                <a:latin typeface="Monaco"/>
                <a:ea typeface="Monaco"/>
                <a:cs typeface="Monaco"/>
                <a:sym typeface="Monaco"/>
              </a:defRPr>
            </a:pPr>
            <a:r>
              <a:t># Create a subset of data filtering for chosen title types</a:t>
            </a:r>
          </a:p>
          <a:p>
            <a:pPr algn="l">
              <a:defRPr sz="4000">
                <a:solidFill>
                  <a:srgbClr val="000000"/>
                </a:solidFill>
                <a:latin typeface="Monaco"/>
                <a:ea typeface="Monaco"/>
                <a:cs typeface="Monaco"/>
                <a:sym typeface="Monaco"/>
              </a:defRPr>
            </a:pPr>
            <a:r>
              <a:rPr>
                <a:solidFill>
                  <a:srgbClr val="FF40FF"/>
                </a:solidFill>
              </a:rPr>
              <a:t>movies_subset</a:t>
            </a:r>
            <a:r>
              <a:t> &lt;- </a:t>
            </a:r>
            <a:r>
              <a:rPr>
                <a:solidFill>
                  <a:srgbClr val="FF9300"/>
                </a:solidFill>
              </a:rPr>
              <a:t>reactive({</a:t>
            </a:r>
          </a:p>
          <a:p>
            <a:pPr algn="l">
              <a:defRPr sz="4000">
                <a:solidFill>
                  <a:srgbClr val="000000"/>
                </a:solidFill>
                <a:latin typeface="Monaco"/>
                <a:ea typeface="Monaco"/>
                <a:cs typeface="Monaco"/>
                <a:sym typeface="Monaco"/>
              </a:defRPr>
            </a:pPr>
            <a:r>
              <a:t>  req(input$</a:t>
            </a:r>
            <a:r>
              <a:rPr>
                <a:solidFill>
                  <a:srgbClr val="0096FF"/>
                </a:solidFill>
              </a:rPr>
              <a:t>selected_type</a:t>
            </a:r>
            <a:r>
              <a:t>)</a:t>
            </a:r>
          </a:p>
          <a:p>
            <a:pPr algn="l">
              <a:defRPr sz="4000">
                <a:solidFill>
                  <a:srgbClr val="000000"/>
                </a:solidFill>
                <a:latin typeface="Monaco"/>
                <a:ea typeface="Monaco"/>
                <a:cs typeface="Monaco"/>
                <a:sym typeface="Monaco"/>
              </a:defRPr>
            </a:pPr>
            <a:r>
              <a:t>  filter(movies, title_type %in% input$</a:t>
            </a:r>
            <a:r>
              <a:rPr>
                <a:solidFill>
                  <a:srgbClr val="0096FF"/>
                </a:solidFill>
              </a:rPr>
              <a:t>selected_type</a:t>
            </a:r>
            <a:r>
              <a:t>)</a:t>
            </a:r>
          </a:p>
          <a:p>
            <a:pPr algn="l">
              <a:defRPr sz="4000">
                <a:solidFill>
                  <a:srgbClr val="000000"/>
                </a:solidFill>
                <a:latin typeface="Monaco"/>
                <a:ea typeface="Monaco"/>
                <a:cs typeface="Monaco"/>
                <a:sym typeface="Monaco"/>
              </a:defRPr>
            </a:pPr>
            <a:r>
              <a:rPr>
                <a:solidFill>
                  <a:srgbClr val="FF9300"/>
                </a:solidFill>
              </a:rPr>
              <a:t>})</a:t>
            </a:r>
          </a:p>
        </p:txBody>
      </p:sp>
      <p:sp>
        <p:nvSpPr>
          <p:cNvPr id="28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8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88"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289"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90" name="Image" descr="Image"/>
          <p:cNvPicPr>
            <a:picLocks noChangeAspect="1"/>
          </p:cNvPicPr>
          <p:nvPr/>
        </p:nvPicPr>
        <p:blipFill>
          <a:blip r:embed="rId4"/>
          <a:stretch>
            <a:fillRect/>
          </a:stretch>
        </p:blipFill>
        <p:spPr>
          <a:xfrm>
            <a:off x="254000" y="254000"/>
            <a:ext cx="3251200" cy="3251200"/>
          </a:xfrm>
          <a:prstGeom prst="rect">
            <a:avLst/>
          </a:prstGeom>
          <a:ln w="12700">
            <a:miter lim="400000"/>
          </a:ln>
        </p:spPr>
      </p:pic>
      <p:sp>
        <p:nvSpPr>
          <p:cNvPr id="291" name="Filter for chosen title type and save the new data frame as a reactive expression"/>
          <p:cNvSpPr txBox="1"/>
          <p:nvPr/>
        </p:nvSpPr>
        <p:spPr>
          <a:xfrm>
            <a:off x="515617" y="2876550"/>
            <a:ext cx="23352766"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marL="1333499" indent="-1333499" algn="l">
              <a:buClr>
                <a:srgbClr val="447FB5"/>
              </a:buClr>
              <a:buSzPct val="100000"/>
              <a:buAutoNum type="arabicPeriod" startAt="2"/>
              <a:defRPr b="1">
                <a:latin typeface="+mj-lt"/>
                <a:ea typeface="+mj-ea"/>
                <a:cs typeface="+mj-cs"/>
                <a:sym typeface="Helvetica"/>
              </a:defRPr>
            </a:lvl1pPr>
          </a:lstStyle>
          <a:p>
            <a:r>
              <a:t>Filter for chosen title type and save the new data frame as a reactive expression</a:t>
            </a:r>
          </a:p>
        </p:txBody>
      </p:sp>
      <p:pic>
        <p:nvPicPr>
          <p:cNvPr id="292" name="Image" descr="Image"/>
          <p:cNvPicPr>
            <a:picLocks noChangeAspect="1"/>
          </p:cNvPicPr>
          <p:nvPr/>
        </p:nvPicPr>
        <p:blipFill>
          <a:blip r:embed="rId5"/>
          <a:srcRect l="39038" t="34183" r="43448" b="17481"/>
          <a:stretch>
            <a:fillRect/>
          </a:stretch>
        </p:blipFill>
        <p:spPr>
          <a:xfrm>
            <a:off x="21691127" y="10929308"/>
            <a:ext cx="2177266" cy="1443720"/>
          </a:xfrm>
          <a:prstGeom prst="rect">
            <a:avLst/>
          </a:prstGeom>
          <a:ln w="12700">
            <a:miter lim="400000"/>
          </a:ln>
        </p:spPr>
      </p:pic>
      <p:sp>
        <p:nvSpPr>
          <p:cNvPr id="293" name="Rectangle"/>
          <p:cNvSpPr/>
          <p:nvPr/>
        </p:nvSpPr>
        <p:spPr>
          <a:xfrm>
            <a:off x="679450" y="5276163"/>
            <a:ext cx="18823421" cy="129698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94" name="library(dplyr)"/>
          <p:cNvSpPr txBox="1"/>
          <p:nvPr/>
        </p:nvSpPr>
        <p:spPr>
          <a:xfrm>
            <a:off x="1154208" y="5558512"/>
            <a:ext cx="4382196" cy="7322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000">
                <a:solidFill>
                  <a:srgbClr val="000000"/>
                </a:solidFill>
                <a:latin typeface="Monaco"/>
                <a:ea typeface="Monaco"/>
                <a:cs typeface="Monaco"/>
                <a:sym typeface="Monaco"/>
              </a:defRPr>
            </a:lvl1pPr>
          </a:lstStyle>
          <a:p>
            <a:r>
              <a:t>library(dplyr)</a:t>
            </a:r>
          </a:p>
        </p:txBody>
      </p:sp>
      <p:sp>
        <p:nvSpPr>
          <p:cNvPr id="295" name="before app:"/>
          <p:cNvSpPr txBox="1"/>
          <p:nvPr/>
        </p:nvSpPr>
        <p:spPr>
          <a:xfrm>
            <a:off x="666750" y="4380813"/>
            <a:ext cx="3571764"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before app:</a:t>
            </a:r>
          </a:p>
        </p:txBody>
      </p:sp>
      <p:sp>
        <p:nvSpPr>
          <p:cNvPr id="296" name="server:"/>
          <p:cNvSpPr txBox="1"/>
          <p:nvPr/>
        </p:nvSpPr>
        <p:spPr>
          <a:xfrm>
            <a:off x="666751" y="6973818"/>
            <a:ext cx="2232621"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grpSp>
        <p:nvGrpSpPr>
          <p:cNvPr id="299" name="Group"/>
          <p:cNvGrpSpPr/>
          <p:nvPr/>
        </p:nvGrpSpPr>
        <p:grpSpPr>
          <a:xfrm>
            <a:off x="9725070" y="7703312"/>
            <a:ext cx="14440547" cy="3135746"/>
            <a:chOff x="0" y="0"/>
            <a:chExt cx="14440545" cy="3135744"/>
          </a:xfrm>
        </p:grpSpPr>
        <p:sp>
          <p:nvSpPr>
            <p:cNvPr id="297" name="Creates a cached expression that knows it is out of date when input changes"/>
            <p:cNvSpPr/>
            <p:nvPr/>
          </p:nvSpPr>
          <p:spPr>
            <a:xfrm>
              <a:off x="6828086" y="0"/>
              <a:ext cx="7612460" cy="3134450"/>
            </a:xfrm>
            <a:prstGeom prst="rect">
              <a:avLst/>
            </a:prstGeom>
            <a:solidFill>
              <a:srgbClr val="FFFFFF"/>
            </a:solidFill>
            <a:ln w="25400" cap="flat">
              <a:solidFill>
                <a:srgbClr val="F9924E"/>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a:solidFill>
                    <a:srgbClr val="FF9300"/>
                  </a:solidFill>
                </a:defRPr>
              </a:pPr>
              <a:r>
                <a:t>Creates a </a:t>
              </a:r>
              <a:r>
                <a:rPr b="1">
                  <a:latin typeface="Gill Sans"/>
                  <a:ea typeface="Gill Sans"/>
                  <a:cs typeface="Gill Sans"/>
                  <a:sym typeface="Gill Sans"/>
                </a:rPr>
                <a:t>cached expression</a:t>
              </a:r>
              <a:r>
                <a:t> that knows it is out of date when input changes</a:t>
              </a:r>
            </a:p>
          </p:txBody>
        </p:sp>
        <p:sp>
          <p:nvSpPr>
            <p:cNvPr id="298" name="Triangle"/>
            <p:cNvSpPr/>
            <p:nvPr/>
          </p:nvSpPr>
          <p:spPr>
            <a:xfrm rot="16200000">
              <a:off x="1845429" y="-1837189"/>
              <a:ext cx="3127505" cy="681836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93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299"/>
                                        </p:tgtEl>
                                        <p:attrNameLst>
                                          <p:attrName>style.visibility</p:attrName>
                                        </p:attrNameLst>
                                      </p:cBhvr>
                                      <p:to>
                                        <p:strVal val="visible"/>
                                      </p:to>
                                    </p:set>
                                    <p:animEffect transition="in" filter="wipe(right)">
                                      <p:cBhvr>
                                        <p:cTn id="7" dur="1000"/>
                                        <p:tgtEl>
                                          <p:spTgt spid="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Rectangle"/>
          <p:cNvSpPr/>
          <p:nvPr/>
        </p:nvSpPr>
        <p:spPr>
          <a:xfrm>
            <a:off x="679450" y="5003267"/>
            <a:ext cx="23176234" cy="522076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04" name="# Create the scatterplot object the plotOutput function is expecting…"/>
          <p:cNvSpPr txBox="1"/>
          <p:nvPr/>
        </p:nvSpPr>
        <p:spPr>
          <a:xfrm>
            <a:off x="2260600" y="5228208"/>
            <a:ext cx="21402179" cy="47708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4000">
                <a:solidFill>
                  <a:srgbClr val="929292"/>
                </a:solidFill>
                <a:latin typeface="Monaco"/>
                <a:ea typeface="Monaco"/>
                <a:cs typeface="Monaco"/>
                <a:sym typeface="Monaco"/>
              </a:defRPr>
            </a:pPr>
            <a:r>
              <a:t># Create the scatterplot object the plotOutput function is expecting</a:t>
            </a:r>
          </a:p>
          <a:p>
            <a:pPr algn="l">
              <a:defRPr sz="4000">
                <a:solidFill>
                  <a:srgbClr val="000000"/>
                </a:solidFill>
                <a:latin typeface="Monaco"/>
                <a:ea typeface="Monaco"/>
                <a:cs typeface="Monaco"/>
                <a:sym typeface="Monaco"/>
              </a:defRPr>
            </a:pPr>
            <a:r>
              <a:t>output$scatterplot &lt;- renderPlot({</a:t>
            </a:r>
          </a:p>
          <a:p>
            <a:pPr algn="l">
              <a:defRPr sz="4000">
                <a:solidFill>
                  <a:srgbClr val="000000"/>
                </a:solidFill>
                <a:latin typeface="Monaco"/>
                <a:ea typeface="Monaco"/>
                <a:cs typeface="Monaco"/>
                <a:sym typeface="Monaco"/>
              </a:defRPr>
            </a:pPr>
            <a:r>
              <a:t>  ggplot(data = </a:t>
            </a:r>
            <a:r>
              <a:rPr>
                <a:solidFill>
                  <a:srgbClr val="FF40FF"/>
                </a:solidFill>
              </a:rPr>
              <a:t>movies_subset()</a:t>
            </a:r>
            <a:r>
              <a:t>, aes_string(x = input$x, y = input$y,</a:t>
            </a:r>
          </a:p>
          <a:p>
            <a:pPr algn="l">
              <a:defRPr sz="4000">
                <a:solidFill>
                  <a:srgbClr val="000000"/>
                </a:solidFill>
                <a:latin typeface="Monaco"/>
                <a:ea typeface="Monaco"/>
                <a:cs typeface="Monaco"/>
                <a:sym typeface="Monaco"/>
              </a:defRPr>
            </a:pPr>
            <a:r>
              <a:t>                                            color = input$z)) +</a:t>
            </a:r>
          </a:p>
          <a:p>
            <a:pPr algn="l">
              <a:defRPr sz="4000">
                <a:solidFill>
                  <a:srgbClr val="000000"/>
                </a:solidFill>
                <a:latin typeface="Monaco"/>
                <a:ea typeface="Monaco"/>
                <a:cs typeface="Monaco"/>
                <a:sym typeface="Monaco"/>
              </a:defRPr>
            </a:pPr>
            <a:r>
              <a:t>    geom_point(…) +</a:t>
            </a:r>
          </a:p>
          <a:p>
            <a:pPr algn="l">
              <a:defRPr sz="4000">
                <a:solidFill>
                  <a:srgbClr val="000000"/>
                </a:solidFill>
                <a:latin typeface="Monaco"/>
                <a:ea typeface="Monaco"/>
                <a:cs typeface="Monaco"/>
                <a:sym typeface="Monaco"/>
              </a:defRPr>
            </a:pPr>
            <a:r>
              <a:t>    …</a:t>
            </a:r>
          </a:p>
          <a:p>
            <a:pPr algn="l">
              <a:defRPr sz="4000">
                <a:solidFill>
                  <a:srgbClr val="000000"/>
                </a:solidFill>
                <a:latin typeface="Monaco"/>
                <a:ea typeface="Monaco"/>
                <a:cs typeface="Monaco"/>
                <a:sym typeface="Monaco"/>
              </a:defRPr>
            </a:pPr>
            <a:r>
              <a:t>})</a:t>
            </a:r>
          </a:p>
        </p:txBody>
      </p:sp>
      <p:sp>
        <p:nvSpPr>
          <p:cNvPr id="30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06"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07"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308"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309" name="Image" descr="Image"/>
          <p:cNvPicPr>
            <a:picLocks noChangeAspect="1"/>
          </p:cNvPicPr>
          <p:nvPr/>
        </p:nvPicPr>
        <p:blipFill>
          <a:blip r:embed="rId4"/>
          <a:stretch>
            <a:fillRect/>
          </a:stretch>
        </p:blipFill>
        <p:spPr>
          <a:xfrm>
            <a:off x="254000" y="254000"/>
            <a:ext cx="3251200" cy="3251200"/>
          </a:xfrm>
          <a:prstGeom prst="rect">
            <a:avLst/>
          </a:prstGeom>
          <a:ln w="12700">
            <a:miter lim="400000"/>
          </a:ln>
        </p:spPr>
      </p:pic>
      <p:sp>
        <p:nvSpPr>
          <p:cNvPr id="310" name="Use new data frame (which is reactive) for plotting"/>
          <p:cNvSpPr txBox="1"/>
          <p:nvPr/>
        </p:nvSpPr>
        <p:spPr>
          <a:xfrm>
            <a:off x="515617" y="3257549"/>
            <a:ext cx="23352766"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marL="1333499" indent="-1333499" algn="l">
              <a:buClr>
                <a:srgbClr val="447FB5"/>
              </a:buClr>
              <a:buSzPct val="100000"/>
              <a:buAutoNum type="arabicPeriod" startAt="3"/>
              <a:defRPr b="1">
                <a:latin typeface="+mj-lt"/>
                <a:ea typeface="+mj-ea"/>
                <a:cs typeface="+mj-cs"/>
                <a:sym typeface="Helvetica"/>
              </a:defRPr>
            </a:lvl1pPr>
          </a:lstStyle>
          <a:p>
            <a:r>
              <a:t>Use new data frame (which is reactive) for plotting</a:t>
            </a:r>
          </a:p>
        </p:txBody>
      </p:sp>
      <p:pic>
        <p:nvPicPr>
          <p:cNvPr id="311" name="Image" descr="Image"/>
          <p:cNvPicPr>
            <a:picLocks noChangeAspect="1"/>
          </p:cNvPicPr>
          <p:nvPr/>
        </p:nvPicPr>
        <p:blipFill>
          <a:blip r:embed="rId5"/>
          <a:srcRect l="75189" t="33706" r="11362" b="17887"/>
          <a:stretch>
            <a:fillRect/>
          </a:stretch>
        </p:blipFill>
        <p:spPr>
          <a:xfrm>
            <a:off x="22196745" y="10617199"/>
            <a:ext cx="1671817" cy="1445840"/>
          </a:xfrm>
          <a:prstGeom prst="rect">
            <a:avLst/>
          </a:prstGeom>
          <a:ln w="12700">
            <a:miter lim="400000"/>
          </a:ln>
        </p:spPr>
      </p:pic>
      <p:grpSp>
        <p:nvGrpSpPr>
          <p:cNvPr id="314" name="Group"/>
          <p:cNvGrpSpPr/>
          <p:nvPr/>
        </p:nvGrpSpPr>
        <p:grpSpPr>
          <a:xfrm>
            <a:off x="12298350" y="5838174"/>
            <a:ext cx="11867267" cy="2363502"/>
            <a:chOff x="0" y="0"/>
            <a:chExt cx="11867265" cy="2363501"/>
          </a:xfrm>
        </p:grpSpPr>
        <p:sp>
          <p:nvSpPr>
            <p:cNvPr id="312" name="Cached - only re-run when inputs change"/>
            <p:cNvSpPr/>
            <p:nvPr/>
          </p:nvSpPr>
          <p:spPr>
            <a:xfrm>
              <a:off x="4254805" y="0"/>
              <a:ext cx="7612461" cy="2362207"/>
            </a:xfrm>
            <a:prstGeom prst="rect">
              <a:avLst/>
            </a:prstGeom>
            <a:solidFill>
              <a:srgbClr val="FFFFFF"/>
            </a:solidFill>
            <a:ln w="25400" cap="flat">
              <a:solidFill>
                <a:srgbClr val="FF40FF"/>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a:solidFill>
                    <a:srgbClr val="FF40FF"/>
                  </a:solidFill>
                </a:defRPr>
              </a:pPr>
              <a:r>
                <a:rPr b="1">
                  <a:latin typeface="Gill Sans"/>
                  <a:ea typeface="Gill Sans"/>
                  <a:cs typeface="Gill Sans"/>
                  <a:sym typeface="Gill Sans"/>
                </a:rPr>
                <a:t>Cached</a:t>
              </a:r>
              <a:r>
                <a:t> - only re-run when inputs change</a:t>
              </a:r>
            </a:p>
          </p:txBody>
        </p:sp>
        <p:sp>
          <p:nvSpPr>
            <p:cNvPr id="313" name="Triangle"/>
            <p:cNvSpPr/>
            <p:nvPr/>
          </p:nvSpPr>
          <p:spPr>
            <a:xfrm rot="16200000">
              <a:off x="944263" y="-937318"/>
              <a:ext cx="2356557" cy="424508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40FF">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314"/>
                                        </p:tgtEl>
                                        <p:attrNameLst>
                                          <p:attrName>style.visibility</p:attrName>
                                        </p:attrNameLst>
                                      </p:cBhvr>
                                      <p:to>
                                        <p:strVal val="visible"/>
                                      </p:to>
                                    </p:set>
                                    <p:animEffect transition="in" filter="wipe(right)">
                                      <p:cBhvr>
                                        <p:cTn id="7" dur="1000"/>
                                        <p:tgtEl>
                                          <p:spTgt spid="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ctangle"/>
          <p:cNvSpPr/>
          <p:nvPr/>
        </p:nvSpPr>
        <p:spPr>
          <a:xfrm>
            <a:off x="12391859" y="5241125"/>
            <a:ext cx="11463825" cy="6939035"/>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1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20"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21"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322"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323" name="Image" descr="Image"/>
          <p:cNvPicPr>
            <a:picLocks noChangeAspect="1"/>
          </p:cNvPicPr>
          <p:nvPr/>
        </p:nvPicPr>
        <p:blipFill>
          <a:blip r:embed="rId4"/>
          <a:stretch>
            <a:fillRect/>
          </a:stretch>
        </p:blipFill>
        <p:spPr>
          <a:xfrm>
            <a:off x="254000" y="254000"/>
            <a:ext cx="3251200" cy="3251200"/>
          </a:xfrm>
          <a:prstGeom prst="rect">
            <a:avLst/>
          </a:prstGeom>
          <a:ln w="12700">
            <a:miter lim="400000"/>
          </a:ln>
        </p:spPr>
      </p:pic>
      <p:sp>
        <p:nvSpPr>
          <p:cNvPr id="324" name="Use new data frame (which is reactive) also for printing number of observations"/>
          <p:cNvSpPr txBox="1"/>
          <p:nvPr/>
        </p:nvSpPr>
        <p:spPr>
          <a:xfrm>
            <a:off x="515617" y="2879458"/>
            <a:ext cx="23352766"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marL="1333499" indent="-1333499" algn="l">
              <a:buClr>
                <a:srgbClr val="447FB5"/>
              </a:buClr>
              <a:buSzPct val="100000"/>
              <a:buAutoNum type="arabicPeriod" startAt="4"/>
              <a:defRPr b="1">
                <a:latin typeface="+mj-lt"/>
                <a:ea typeface="+mj-ea"/>
                <a:cs typeface="+mj-cs"/>
                <a:sym typeface="Helvetica"/>
              </a:defRPr>
            </a:lvl1pPr>
          </a:lstStyle>
          <a:p>
            <a:r>
              <a:t>Use new data frame (which is reactive) also for printing number of observations</a:t>
            </a:r>
          </a:p>
        </p:txBody>
      </p:sp>
      <p:pic>
        <p:nvPicPr>
          <p:cNvPr id="325" name="Image" descr="Image"/>
          <p:cNvPicPr>
            <a:picLocks noChangeAspect="1"/>
          </p:cNvPicPr>
          <p:nvPr/>
        </p:nvPicPr>
        <p:blipFill>
          <a:blip r:embed="rId5"/>
          <a:srcRect l="75189" t="33706" r="11362" b="17887"/>
          <a:stretch>
            <a:fillRect/>
          </a:stretch>
        </p:blipFill>
        <p:spPr>
          <a:xfrm>
            <a:off x="22196745" y="11099799"/>
            <a:ext cx="1671816" cy="1445840"/>
          </a:xfrm>
          <a:prstGeom prst="rect">
            <a:avLst/>
          </a:prstGeom>
          <a:ln w="12700">
            <a:miter lim="400000"/>
          </a:ln>
        </p:spPr>
      </p:pic>
      <p:sp>
        <p:nvSpPr>
          <p:cNvPr id="326" name="Rectangle"/>
          <p:cNvSpPr/>
          <p:nvPr/>
        </p:nvSpPr>
        <p:spPr>
          <a:xfrm>
            <a:off x="528317" y="5241125"/>
            <a:ext cx="11463824" cy="369194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27" name="mainPanel(…"/>
          <p:cNvSpPr txBox="1"/>
          <p:nvPr/>
        </p:nvSpPr>
        <p:spPr>
          <a:xfrm>
            <a:off x="893636" y="5324538"/>
            <a:ext cx="10733185" cy="3419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defRPr sz="3300">
                <a:solidFill>
                  <a:srgbClr val="000000"/>
                </a:solidFill>
                <a:latin typeface="Monaco"/>
                <a:ea typeface="Monaco"/>
                <a:cs typeface="Monaco"/>
                <a:sym typeface="Monaco"/>
              </a:defRPr>
            </a:pPr>
            <a:r>
              <a:t>mainPanel(</a:t>
            </a:r>
          </a:p>
          <a:p>
            <a:pPr algn="l">
              <a:defRPr sz="3300">
                <a:solidFill>
                  <a:srgbClr val="000000"/>
                </a:solidFill>
                <a:latin typeface="Monaco"/>
                <a:ea typeface="Monaco"/>
                <a:cs typeface="Monaco"/>
                <a:sym typeface="Monaco"/>
              </a:defRPr>
            </a:pPr>
            <a:r>
              <a:t>  …</a:t>
            </a:r>
          </a:p>
          <a:p>
            <a:pPr algn="l">
              <a:defRPr sz="3300">
                <a:solidFill>
                  <a:srgbClr val="929292"/>
                </a:solidFill>
                <a:latin typeface="Monaco"/>
                <a:ea typeface="Monaco"/>
                <a:cs typeface="Monaco"/>
                <a:sym typeface="Monaco"/>
              </a:defRPr>
            </a:pPr>
            <a:r>
              <a:t>  # Print number of obs plotted</a:t>
            </a:r>
          </a:p>
          <a:p>
            <a:pPr algn="l">
              <a:defRPr sz="3300">
                <a:solidFill>
                  <a:srgbClr val="000000"/>
                </a:solidFill>
                <a:latin typeface="Monaco"/>
                <a:ea typeface="Monaco"/>
                <a:cs typeface="Monaco"/>
                <a:sym typeface="Monaco"/>
              </a:defRPr>
            </a:pPr>
            <a:r>
              <a:t>  uiOutput(outputId = </a:t>
            </a:r>
            <a:r>
              <a:rPr>
                <a:solidFill>
                  <a:srgbClr val="008F00"/>
                </a:solidFill>
              </a:rPr>
              <a:t>"n"</a:t>
            </a:r>
            <a:r>
              <a:t>),</a:t>
            </a:r>
          </a:p>
          <a:p>
            <a:pPr algn="l">
              <a:defRPr sz="3300">
                <a:solidFill>
                  <a:srgbClr val="000000"/>
                </a:solidFill>
                <a:latin typeface="Monaco"/>
                <a:ea typeface="Monaco"/>
                <a:cs typeface="Monaco"/>
                <a:sym typeface="Monaco"/>
              </a:defRPr>
            </a:pPr>
            <a:r>
              <a:t>  …</a:t>
            </a:r>
          </a:p>
          <a:p>
            <a:pPr algn="l">
              <a:defRPr sz="3300">
                <a:solidFill>
                  <a:srgbClr val="000000"/>
                </a:solidFill>
                <a:latin typeface="Monaco"/>
                <a:ea typeface="Monaco"/>
                <a:cs typeface="Monaco"/>
                <a:sym typeface="Monaco"/>
              </a:defRPr>
            </a:pPr>
            <a:r>
              <a:t>  )</a:t>
            </a:r>
          </a:p>
        </p:txBody>
      </p:sp>
      <p:sp>
        <p:nvSpPr>
          <p:cNvPr id="328" name="# Print number of movies plotted…"/>
          <p:cNvSpPr txBox="1"/>
          <p:nvPr/>
        </p:nvSpPr>
        <p:spPr>
          <a:xfrm>
            <a:off x="12656277" y="5324538"/>
            <a:ext cx="10934987" cy="67722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defRPr sz="3300">
                <a:solidFill>
                  <a:srgbClr val="929292"/>
                </a:solidFill>
                <a:latin typeface="Monaco"/>
                <a:ea typeface="Monaco"/>
                <a:cs typeface="Monaco"/>
                <a:sym typeface="Monaco"/>
              </a:defRPr>
            </a:pPr>
            <a:r>
              <a:t># Print number of movies plotted</a:t>
            </a:r>
          </a:p>
          <a:p>
            <a:pPr algn="l">
              <a:defRPr sz="3300">
                <a:solidFill>
                  <a:srgbClr val="000000"/>
                </a:solidFill>
                <a:latin typeface="Monaco"/>
                <a:ea typeface="Monaco"/>
                <a:cs typeface="Monaco"/>
                <a:sym typeface="Monaco"/>
              </a:defRPr>
            </a:pPr>
            <a:r>
              <a:t>output$n &lt;- renderUI({</a:t>
            </a:r>
          </a:p>
          <a:p>
            <a:pPr algn="l">
              <a:defRPr sz="3300">
                <a:solidFill>
                  <a:srgbClr val="000000"/>
                </a:solidFill>
                <a:latin typeface="Monaco"/>
                <a:ea typeface="Monaco"/>
                <a:cs typeface="Monaco"/>
                <a:sym typeface="Monaco"/>
              </a:defRPr>
            </a:pPr>
            <a:r>
              <a:t>  types &lt;- </a:t>
            </a:r>
            <a:r>
              <a:rPr>
                <a:solidFill>
                  <a:srgbClr val="FF40FF"/>
                </a:solidFill>
              </a:rPr>
              <a:t>movies_subset()</a:t>
            </a:r>
            <a:r>
              <a:t>$title_type %&gt;% </a:t>
            </a:r>
          </a:p>
          <a:p>
            <a:pPr algn="l">
              <a:defRPr sz="3300">
                <a:solidFill>
                  <a:srgbClr val="000000"/>
                </a:solidFill>
                <a:latin typeface="Monaco"/>
                <a:ea typeface="Monaco"/>
                <a:cs typeface="Monaco"/>
                <a:sym typeface="Monaco"/>
              </a:defRPr>
            </a:pPr>
            <a:r>
              <a:t>    factor(levels = input$selected_type) </a:t>
            </a:r>
          </a:p>
          <a:p>
            <a:pPr algn="l">
              <a:defRPr sz="3300">
                <a:solidFill>
                  <a:srgbClr val="000000"/>
                </a:solidFill>
                <a:latin typeface="Monaco"/>
                <a:ea typeface="Monaco"/>
                <a:cs typeface="Monaco"/>
                <a:sym typeface="Monaco"/>
              </a:defRPr>
            </a:pPr>
            <a:r>
              <a:t>  counts &lt;- table(types)</a:t>
            </a:r>
          </a:p>
          <a:p>
            <a:pPr algn="l">
              <a:defRPr sz="3300">
                <a:solidFill>
                  <a:srgbClr val="000000"/>
                </a:solidFill>
                <a:latin typeface="Monaco"/>
                <a:ea typeface="Monaco"/>
                <a:cs typeface="Monaco"/>
                <a:sym typeface="Monaco"/>
              </a:defRPr>
            </a:pPr>
            <a:r>
              <a:t>   </a:t>
            </a:r>
          </a:p>
          <a:p>
            <a:pPr algn="l">
              <a:defRPr sz="3300">
                <a:solidFill>
                  <a:srgbClr val="000000"/>
                </a:solidFill>
                <a:latin typeface="Monaco"/>
                <a:ea typeface="Monaco"/>
                <a:cs typeface="Monaco"/>
                <a:sym typeface="Monaco"/>
              </a:defRPr>
            </a:pPr>
            <a:r>
              <a:t>  HTML(paste("There are", </a:t>
            </a:r>
          </a:p>
          <a:p>
            <a:pPr algn="l">
              <a:defRPr sz="3300">
                <a:solidFill>
                  <a:srgbClr val="000000"/>
                </a:solidFill>
                <a:latin typeface="Monaco"/>
                <a:ea typeface="Monaco"/>
                <a:cs typeface="Monaco"/>
                <a:sym typeface="Monaco"/>
              </a:defRPr>
            </a:pPr>
            <a:r>
              <a:t>             counts, </a:t>
            </a:r>
          </a:p>
          <a:p>
            <a:pPr algn="l">
              <a:defRPr sz="3300">
                <a:solidFill>
                  <a:srgbClr val="000000"/>
                </a:solidFill>
                <a:latin typeface="Monaco"/>
                <a:ea typeface="Monaco"/>
                <a:cs typeface="Monaco"/>
                <a:sym typeface="Monaco"/>
              </a:defRPr>
            </a:pPr>
            <a:r>
              <a:t>             input$selected_type, </a:t>
            </a:r>
          </a:p>
          <a:p>
            <a:pPr algn="l">
              <a:defRPr sz="3300">
                <a:solidFill>
                  <a:srgbClr val="000000"/>
                </a:solidFill>
                <a:latin typeface="Monaco"/>
                <a:ea typeface="Monaco"/>
                <a:cs typeface="Monaco"/>
                <a:sym typeface="Monaco"/>
              </a:defRPr>
            </a:pPr>
            <a:r>
              <a:t>             "movies in this dataset.</a:t>
            </a:r>
          </a:p>
          <a:p>
            <a:pPr algn="l">
              <a:defRPr sz="3300">
                <a:solidFill>
                  <a:srgbClr val="000000"/>
                </a:solidFill>
                <a:latin typeface="Monaco"/>
                <a:ea typeface="Monaco"/>
                <a:cs typeface="Monaco"/>
                <a:sym typeface="Monaco"/>
              </a:defRPr>
            </a:pPr>
            <a:r>
              <a:t>             &lt;br&gt;"))</a:t>
            </a:r>
          </a:p>
          <a:p>
            <a:pPr algn="l">
              <a:defRPr sz="3300">
                <a:solidFill>
                  <a:srgbClr val="000000"/>
                </a:solidFill>
                <a:latin typeface="Monaco"/>
                <a:ea typeface="Monaco"/>
                <a:cs typeface="Monaco"/>
                <a:sym typeface="Monaco"/>
              </a:defRPr>
            </a:pPr>
            <a:r>
              <a:t>})</a:t>
            </a:r>
          </a:p>
        </p:txBody>
      </p:sp>
      <p:sp>
        <p:nvSpPr>
          <p:cNvPr id="329" name="server:"/>
          <p:cNvSpPr txBox="1"/>
          <p:nvPr/>
        </p:nvSpPr>
        <p:spPr>
          <a:xfrm>
            <a:off x="12379159" y="4339958"/>
            <a:ext cx="2232622"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330" name="ui:"/>
          <p:cNvSpPr txBox="1"/>
          <p:nvPr/>
        </p:nvSpPr>
        <p:spPr>
          <a:xfrm>
            <a:off x="515617" y="4339958"/>
            <a:ext cx="890067"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Reactivity 101…"/>
          <p:cNvSpPr txBox="1">
            <a:spLocks noGrp="1"/>
          </p:cNvSpPr>
          <p:nvPr>
            <p:ph type="body" idx="21"/>
          </p:nvPr>
        </p:nvSpPr>
        <p:spPr>
          <a:prstGeom prst="rect">
            <a:avLst/>
          </a:prstGeom>
        </p:spPr>
        <p:txBody>
          <a:bodyPr>
            <a:normAutofit fontScale="55000" lnSpcReduction="20000"/>
          </a:bodyPr>
          <a:lstStyle/>
          <a:p>
            <a:pPr marL="762000" indent="-762000">
              <a:lnSpc>
                <a:spcPct val="120000"/>
              </a:lnSpc>
              <a:spcBef>
                <a:spcPts val="0"/>
              </a:spcBef>
              <a:buClr>
                <a:srgbClr val="447FB5"/>
              </a:buClr>
              <a:buChar char="‣"/>
              <a:defRPr sz="7000">
                <a:solidFill>
                  <a:srgbClr val="447FB5"/>
                </a:solidFill>
              </a:defRPr>
            </a:pPr>
            <a:r>
              <a:rPr lang="en-US" dirty="0"/>
              <a:t>Reactive Programming Part 1</a:t>
            </a:r>
          </a:p>
          <a:p>
            <a:pPr marL="1498600" lvl="1" indent="-762000">
              <a:lnSpc>
                <a:spcPct val="120000"/>
              </a:lnSpc>
              <a:spcBef>
                <a:spcPts val="0"/>
              </a:spcBef>
              <a:buClr>
                <a:srgbClr val="447FB5"/>
              </a:buClr>
              <a:buChar char="‣"/>
              <a:defRPr sz="7000">
                <a:solidFill>
                  <a:srgbClr val="447FB5"/>
                </a:solidFill>
              </a:defRPr>
            </a:pPr>
            <a:r>
              <a:rPr dirty="0"/>
              <a:t>Reactivity 101</a:t>
            </a:r>
            <a:endParaRPr lang="en-US" dirty="0"/>
          </a:p>
          <a:p>
            <a:pPr marL="1498600" lvl="1" indent="-762000">
              <a:lnSpc>
                <a:spcPct val="120000"/>
              </a:lnSpc>
              <a:spcBef>
                <a:spcPts val="0"/>
              </a:spcBef>
              <a:buClr>
                <a:srgbClr val="447FB5"/>
              </a:buClr>
              <a:buChar char="‣"/>
              <a:defRPr sz="7000">
                <a:solidFill>
                  <a:srgbClr val="447FB5"/>
                </a:solidFill>
              </a:defRPr>
            </a:pPr>
            <a:r>
              <a:rPr dirty="0"/>
              <a:t>Reactive objects</a:t>
            </a:r>
          </a:p>
          <a:p>
            <a:pPr marL="2971800" lvl="3" indent="-762000">
              <a:spcBef>
                <a:spcPts val="0"/>
              </a:spcBef>
              <a:buClr>
                <a:srgbClr val="447FB5"/>
              </a:buClr>
              <a:buChar char="‣"/>
              <a:defRPr sz="7000">
                <a:solidFill>
                  <a:srgbClr val="447FB5"/>
                </a:solidFill>
              </a:defRPr>
            </a:pPr>
            <a:r>
              <a:rPr dirty="0"/>
              <a:t>Reactive sources and endpoints</a:t>
            </a:r>
          </a:p>
          <a:p>
            <a:pPr marL="2971800" lvl="3" indent="-762000">
              <a:spcBef>
                <a:spcPts val="0"/>
              </a:spcBef>
              <a:buClr>
                <a:srgbClr val="447FB5"/>
              </a:buClr>
              <a:buChar char="‣"/>
              <a:defRPr sz="7000">
                <a:solidFill>
                  <a:srgbClr val="447FB5"/>
                </a:solidFill>
              </a:defRPr>
            </a:pPr>
            <a:r>
              <a:rPr dirty="0"/>
              <a:t>Reactive conductors</a:t>
            </a:r>
          </a:p>
          <a:p>
            <a:pPr marL="2971800" lvl="3" indent="-762000">
              <a:spcBef>
                <a:spcPts val="0"/>
              </a:spcBef>
              <a:buClr>
                <a:srgbClr val="447FB5"/>
              </a:buClr>
              <a:buChar char="‣"/>
              <a:defRPr sz="7000">
                <a:solidFill>
                  <a:srgbClr val="447FB5"/>
                </a:solidFill>
              </a:defRPr>
            </a:pPr>
            <a:r>
              <a:rPr dirty="0"/>
              <a:t>Implementation</a:t>
            </a:r>
          </a:p>
          <a:p>
            <a:pPr marL="2971800" lvl="3" indent="-762000">
              <a:spcBef>
                <a:spcPts val="0"/>
              </a:spcBef>
              <a:buClr>
                <a:srgbClr val="447FB5"/>
              </a:buClr>
              <a:buChar char="‣"/>
              <a:defRPr sz="7000">
                <a:solidFill>
                  <a:srgbClr val="447FB5"/>
                </a:solidFill>
              </a:defRPr>
            </a:pPr>
            <a:r>
              <a:rPr dirty="0"/>
              <a:t>Observers and side effects</a:t>
            </a:r>
            <a:endParaRPr lang="en-US" dirty="0"/>
          </a:p>
          <a:p>
            <a:pPr marL="2235200" lvl="2" indent="-762000">
              <a:spcBef>
                <a:spcPts val="0"/>
              </a:spcBef>
              <a:buClr>
                <a:srgbClr val="447FB5"/>
              </a:buClr>
              <a:buChar char="‣"/>
              <a:defRPr sz="7000">
                <a:solidFill>
                  <a:srgbClr val="447FB5"/>
                </a:solidFill>
              </a:defRPr>
            </a:pPr>
            <a:r>
              <a:rPr dirty="0"/>
              <a:t>Render functions</a:t>
            </a:r>
            <a:endParaRPr lang="en-US" dirty="0"/>
          </a:p>
          <a:p>
            <a:pPr marL="762000" indent="-762000">
              <a:spcBef>
                <a:spcPts val="6000"/>
              </a:spcBef>
              <a:buClr>
                <a:srgbClr val="447FB5"/>
              </a:buClr>
              <a:buChar char="‣"/>
              <a:defRPr sz="7000">
                <a:solidFill>
                  <a:srgbClr val="447FB5"/>
                </a:solidFill>
              </a:defRPr>
            </a:pPr>
            <a:r>
              <a:rPr lang="en-US" dirty="0"/>
              <a:t>Understanding UI</a:t>
            </a:r>
          </a:p>
          <a:p>
            <a:pPr marL="1498600" lvl="1" indent="-762000">
              <a:lnSpc>
                <a:spcPct val="120000"/>
              </a:lnSpc>
              <a:spcBef>
                <a:spcPts val="0"/>
              </a:spcBef>
              <a:buClr>
                <a:srgbClr val="447FB5"/>
              </a:buClr>
              <a:buChar char="‣"/>
              <a:defRPr sz="7000">
                <a:solidFill>
                  <a:srgbClr val="447FB5"/>
                </a:solidFill>
              </a:defRPr>
            </a:pPr>
            <a:r>
              <a:rPr lang="en-US" dirty="0"/>
              <a:t>Ladder of Progression</a:t>
            </a:r>
          </a:p>
          <a:p>
            <a:pPr marL="1498600" lvl="1" indent="-762000">
              <a:lnSpc>
                <a:spcPct val="120000"/>
              </a:lnSpc>
              <a:spcBef>
                <a:spcPts val="0"/>
              </a:spcBef>
              <a:buClr>
                <a:srgbClr val="447FB5"/>
              </a:buClr>
              <a:buChar char="‣"/>
              <a:defRPr sz="7000">
                <a:solidFill>
                  <a:srgbClr val="447FB5"/>
                </a:solidFill>
              </a:defRPr>
            </a:pPr>
            <a:r>
              <a:rPr lang="en-US" dirty="0"/>
              <a:t>High Level View</a:t>
            </a:r>
          </a:p>
          <a:p>
            <a:pPr marL="1498600" lvl="1" indent="-762000">
              <a:lnSpc>
                <a:spcPct val="120000"/>
              </a:lnSpc>
              <a:spcBef>
                <a:spcPts val="0"/>
              </a:spcBef>
              <a:buClr>
                <a:srgbClr val="447FB5"/>
              </a:buClr>
              <a:buChar char="‣"/>
              <a:defRPr sz="7000">
                <a:solidFill>
                  <a:srgbClr val="447FB5"/>
                </a:solidFill>
              </a:defRPr>
            </a:pPr>
            <a:r>
              <a:rPr lang="en-US" dirty="0"/>
              <a:t>Shiny built-ins</a:t>
            </a:r>
          </a:p>
          <a:p>
            <a:pPr marL="1498600" lvl="1" indent="-762000">
              <a:lnSpc>
                <a:spcPct val="120000"/>
              </a:lnSpc>
              <a:spcBef>
                <a:spcPts val="0"/>
              </a:spcBef>
              <a:buClr>
                <a:srgbClr val="447FB5"/>
              </a:buClr>
              <a:buChar char="‣"/>
              <a:defRPr sz="7000">
                <a:solidFill>
                  <a:srgbClr val="447FB5"/>
                </a:solidFill>
              </a:defRPr>
            </a:pPr>
            <a:r>
              <a:rPr lang="en-US" dirty="0"/>
              <a:t>External packages</a:t>
            </a:r>
          </a:p>
          <a:p>
            <a:pPr marL="1498600" lvl="1" indent="-762000">
              <a:lnSpc>
                <a:spcPct val="120000"/>
              </a:lnSpc>
              <a:spcBef>
                <a:spcPts val="0"/>
              </a:spcBef>
              <a:buClr>
                <a:srgbClr val="447FB5"/>
              </a:buClr>
              <a:buChar char="‣"/>
              <a:defRPr sz="7000">
                <a:solidFill>
                  <a:srgbClr val="447FB5"/>
                </a:solidFill>
              </a:defRPr>
            </a:pPr>
            <a:r>
              <a:rPr lang="en-US" dirty="0"/>
              <a:t>HTML Tools</a:t>
            </a:r>
          </a:p>
          <a:p>
            <a:pPr marL="1498600" lvl="1" indent="-762000">
              <a:lnSpc>
                <a:spcPct val="120000"/>
              </a:lnSpc>
              <a:spcBef>
                <a:spcPts val="0"/>
              </a:spcBef>
              <a:buClr>
                <a:srgbClr val="447FB5"/>
              </a:buClr>
              <a:buChar char="‣"/>
              <a:defRPr sz="7000">
                <a:solidFill>
                  <a:srgbClr val="447FB5"/>
                </a:solidFill>
              </a:defRPr>
            </a:pPr>
            <a:r>
              <a:rPr lang="en-US" dirty="0"/>
              <a:t>RAW HTML</a:t>
            </a:r>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35"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36"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337"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338" name="Image" descr="Image"/>
          <p:cNvPicPr>
            <a:picLocks noChangeAspect="1"/>
          </p:cNvPicPr>
          <p:nvPr/>
        </p:nvPicPr>
        <p:blipFill>
          <a:blip r:embed="rId4"/>
          <a:stretch>
            <a:fillRect/>
          </a:stretch>
        </p:blipFill>
        <p:spPr>
          <a:xfrm>
            <a:off x="254000" y="254000"/>
            <a:ext cx="3251200" cy="3251200"/>
          </a:xfrm>
          <a:prstGeom prst="rect">
            <a:avLst/>
          </a:prstGeom>
          <a:ln w="12700">
            <a:miter lim="400000"/>
          </a:ln>
        </p:spPr>
      </p:pic>
      <p:sp>
        <p:nvSpPr>
          <p:cNvPr id="339" name="movies_07.R"/>
          <p:cNvSpPr txBox="1">
            <a:spLocks noGrp="1"/>
          </p:cNvSpPr>
          <p:nvPr>
            <p:ph type="body" idx="21"/>
          </p:nvPr>
        </p:nvSpPr>
        <p:spPr>
          <a:prstGeom prst="rect">
            <a:avLst/>
          </a:prstGeom>
        </p:spPr>
        <p:txBody>
          <a:bodyPr/>
          <a:lstStyle/>
          <a:p>
            <a:r>
              <a:t>movies_07.R</a:t>
            </a:r>
          </a:p>
        </p:txBody>
      </p:sp>
      <p:sp>
        <p:nvSpPr>
          <p:cNvPr id="340" name="Putting it all together…"/>
          <p:cNvSpPr txBox="1"/>
          <p:nvPr/>
        </p:nvSpPr>
        <p:spPr>
          <a:xfrm>
            <a:off x="6995566" y="4292600"/>
            <a:ext cx="10392868"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Putting it all together…</a:t>
            </a:r>
          </a:p>
        </p:txBody>
      </p:sp>
      <p:sp>
        <p:nvSpPr>
          <p:cNvPr id="341" name="(also notice the HTML tags,…"/>
          <p:cNvSpPr txBox="1"/>
          <p:nvPr/>
        </p:nvSpPr>
        <p:spPr>
          <a:xfrm>
            <a:off x="4125664" y="9629854"/>
            <a:ext cx="16132672" cy="19683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6000">
                <a:latin typeface="+mj-lt"/>
                <a:ea typeface="+mj-ea"/>
                <a:cs typeface="+mj-cs"/>
                <a:sym typeface="Helvetica"/>
              </a:defRPr>
            </a:pPr>
            <a:r>
              <a:t>(also notice the HTML tags,</a:t>
            </a:r>
          </a:p>
          <a:p>
            <a:pPr>
              <a:defRPr sz="6000">
                <a:latin typeface="+mj-lt"/>
                <a:ea typeface="+mj-ea"/>
                <a:cs typeface="+mj-cs"/>
                <a:sym typeface="Helvetica"/>
              </a:defRPr>
            </a:pPr>
            <a:r>
              <a:t>added for visual separation, in the </a:t>
            </a:r>
            <a:r>
              <a:rPr>
                <a:latin typeface="Monaco"/>
                <a:ea typeface="Monaco"/>
                <a:cs typeface="Monaco"/>
                <a:sym typeface="Monaco"/>
              </a:rPr>
              <a:t>mainPanel</a:t>
            </a:r>
            <a:r>
              <a:t>)</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By using a reactive expression for the subsetted data frame, we were able to get away with subsetting once and then using the result twice…"/>
          <p:cNvSpPr txBox="1">
            <a:spLocks noGrp="1"/>
          </p:cNvSpPr>
          <p:nvPr>
            <p:ph type="body" idx="1"/>
          </p:nvPr>
        </p:nvSpPr>
        <p:spPr>
          <a:prstGeom prst="rect">
            <a:avLst/>
          </a:prstGeom>
        </p:spPr>
        <p:txBody>
          <a:bodyPr/>
          <a:lstStyle/>
          <a:p>
            <a:pPr marL="548997" indent="-548997" defTabSz="742950">
              <a:spcBef>
                <a:spcPts val="2700"/>
              </a:spcBef>
              <a:defRPr sz="5400"/>
            </a:pPr>
            <a:r>
              <a:t>By using a reactive expression for the subsetted data frame, we were able to get away with subsetting once and then using the result twice</a:t>
            </a:r>
          </a:p>
          <a:p>
            <a:pPr marL="548997" indent="-548997" defTabSz="742950">
              <a:spcBef>
                <a:spcPts val="2700"/>
              </a:spcBef>
              <a:defRPr sz="5400"/>
            </a:pPr>
            <a:r>
              <a:t>In general, reactive conductors let you</a:t>
            </a:r>
          </a:p>
          <a:p>
            <a:pPr marL="1211937" lvl="1" indent="-548997" defTabSz="742950">
              <a:spcBef>
                <a:spcPts val="2700"/>
              </a:spcBef>
              <a:defRPr sz="5400"/>
            </a:pPr>
            <a:r>
              <a:t>not repeat yourself (i.e. avoid copy-and-paste code) which is a maintenance boon)</a:t>
            </a:r>
          </a:p>
          <a:p>
            <a:pPr marL="1211937" lvl="1" indent="-548997" defTabSz="742950">
              <a:spcBef>
                <a:spcPts val="2700"/>
              </a:spcBef>
              <a:defRPr sz="5400"/>
            </a:pPr>
            <a:r>
              <a:t>decompose large, complex (code-wise, not necessarily CPU-wise) calculations into smaller pieces to make them more understandable</a:t>
            </a:r>
          </a:p>
          <a:p>
            <a:pPr marL="548997" indent="-548997" defTabSz="742950">
              <a:spcBef>
                <a:spcPts val="2700"/>
              </a:spcBef>
              <a:defRPr sz="5400"/>
            </a:pPr>
            <a:r>
              <a:t>These benefits are similar to what happens when you decompose a large complex R script into a series of small functions that build on each other</a:t>
            </a:r>
          </a:p>
        </p:txBody>
      </p:sp>
      <p:sp>
        <p:nvSpPr>
          <p:cNvPr id="346" name="when to use reactives"/>
          <p:cNvSpPr txBox="1">
            <a:spLocks noGrp="1"/>
          </p:cNvSpPr>
          <p:nvPr>
            <p:ph type="body" idx="21"/>
          </p:nvPr>
        </p:nvSpPr>
        <p:spPr>
          <a:prstGeom prst="rect">
            <a:avLst/>
          </a:prstGeom>
        </p:spPr>
        <p:txBody>
          <a:bodyPr/>
          <a:lstStyle/>
          <a:p>
            <a:r>
              <a:t>when to use reactives</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4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50"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351"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352"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53" name="For consistency, in movies_07.R, there should be at least one more spot on the app where the new movies_subset dataset should be used, instead of the full movies dataset…"/>
          <p:cNvSpPr txBox="1">
            <a:spLocks noGrp="1"/>
          </p:cNvSpPr>
          <p:nvPr>
            <p:ph type="body" idx="21"/>
          </p:nvPr>
        </p:nvSpPr>
        <p:spPr>
          <a:prstGeom prst="rect">
            <a:avLst/>
          </a:prstGeom>
        </p:spPr>
        <p:txBody>
          <a:bodyPr/>
          <a:lstStyle/>
          <a:p>
            <a:r>
              <a:t>For consistency, in </a:t>
            </a:r>
            <a:r>
              <a:rPr>
                <a:latin typeface="Monaco"/>
                <a:ea typeface="Monaco"/>
                <a:cs typeface="Monaco"/>
                <a:sym typeface="Monaco"/>
              </a:rPr>
              <a:t>movies_07.R</a:t>
            </a:r>
            <a:r>
              <a:t>, there should be at least one more spot on the app where the new </a:t>
            </a:r>
            <a:r>
              <a:rPr>
                <a:latin typeface="Monaco"/>
                <a:ea typeface="Monaco"/>
                <a:cs typeface="Monaco"/>
                <a:sym typeface="Monaco"/>
              </a:rPr>
              <a:t>movies_subset</a:t>
            </a:r>
            <a:r>
              <a:t> dataset should be used, instead of the full </a:t>
            </a:r>
            <a:r>
              <a:rPr>
                <a:latin typeface="Monaco"/>
                <a:ea typeface="Monaco"/>
                <a:cs typeface="Monaco"/>
                <a:sym typeface="Monaco"/>
              </a:rPr>
              <a:t>movies</a:t>
            </a:r>
            <a:r>
              <a:t> dataset</a:t>
            </a:r>
          </a:p>
          <a:p>
            <a:pPr lvl="1"/>
            <a:r>
              <a:rPr i="1"/>
              <a:t>Hint: </a:t>
            </a:r>
            <a:r>
              <a:t>Does the data table match the plotted data?</a:t>
            </a:r>
          </a:p>
          <a:p>
            <a:r>
              <a:t>Find and fix</a:t>
            </a:r>
          </a:p>
          <a:p>
            <a:pPr marL="609996" indent="-609996"/>
            <a:r>
              <a:t>Run the app to confirm your fix is working</a:t>
            </a:r>
          </a:p>
          <a:p>
            <a:pPr marL="609996" indent="-609996"/>
            <a:r>
              <a:t>Compare your code / output with the person sitting next to / nearby you</a:t>
            </a:r>
          </a:p>
        </p:txBody>
      </p:sp>
      <p:pic>
        <p:nvPicPr>
          <p:cNvPr id="354" name="timer_3min.mov" descr="timer_3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35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54"/>
                </p:tgtEl>
              </p:cMediaNode>
            </p:video>
            <p:seq concurrent="1" prevAc="none" nextAc="seek">
              <p:cTn id="8" restart="whenNotActive" fill="hold" evtFilter="cancelBubble" nodeType="interactiveSeq">
                <p:stCondLst>
                  <p:cond evt="onClick" delay="0">
                    <p:tgtEl>
                      <p:spTgt spid="35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54"/>
                                        </p:tgtEl>
                                      </p:cBhvr>
                                    </p:cmd>
                                  </p:childTnLst>
                                </p:cTn>
                              </p:par>
                            </p:childTnLst>
                          </p:cTn>
                        </p:par>
                      </p:childTnLst>
                    </p:cTn>
                  </p:par>
                </p:childTnLst>
              </p:cTn>
              <p:nextCondLst>
                <p:cond evt="onClick" delay="0">
                  <p:tgtEl>
                    <p:spTgt spid="35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5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5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59"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360"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361" name="movies_08.R"/>
          <p:cNvSpPr txBox="1"/>
          <p:nvPr/>
        </p:nvSpPr>
        <p:spPr>
          <a:xfrm>
            <a:off x="9200672" y="6247414"/>
            <a:ext cx="5982656"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movies_08.R</a:t>
            </a:r>
          </a:p>
        </p:txBody>
      </p:sp>
      <p:sp>
        <p:nvSpPr>
          <p:cNvPr id="362"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65"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66"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367"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368"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69" name="Suppose we want to plot only a random sample of movies, of size determined by the user. What is wrong with the following?"/>
          <p:cNvSpPr txBox="1">
            <a:spLocks noGrp="1"/>
          </p:cNvSpPr>
          <p:nvPr>
            <p:ph type="body" idx="21"/>
          </p:nvPr>
        </p:nvSpPr>
        <p:spPr>
          <a:xfrm>
            <a:off x="3390303" y="2286832"/>
            <a:ext cx="17445237" cy="2315357"/>
          </a:xfrm>
          <a:prstGeom prst="rect">
            <a:avLst/>
          </a:prstGeom>
        </p:spPr>
        <p:txBody>
          <a:bodyPr anchor="ctr"/>
          <a:lstStyle>
            <a:lvl1pPr marL="0" indent="0" algn="ctr" defTabSz="808990">
              <a:spcBef>
                <a:spcPts val="2900"/>
              </a:spcBef>
              <a:buSzTx/>
              <a:buNone/>
              <a:defRPr sz="4900"/>
            </a:lvl1pPr>
          </a:lstStyle>
          <a:p>
            <a:r>
              <a:t>Suppose we want to plot only a random sample of movies, of size determined by the user. What is wrong with the following?</a:t>
            </a:r>
          </a:p>
        </p:txBody>
      </p:sp>
      <p:sp>
        <p:nvSpPr>
          <p:cNvPr id="370" name="Rectangle"/>
          <p:cNvSpPr/>
          <p:nvPr/>
        </p:nvSpPr>
        <p:spPr>
          <a:xfrm>
            <a:off x="1033450" y="4881162"/>
            <a:ext cx="22317101" cy="154821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71" name="# Select sample size…"/>
          <p:cNvSpPr txBox="1"/>
          <p:nvPr/>
        </p:nvSpPr>
        <p:spPr>
          <a:xfrm>
            <a:off x="1198577" y="5075335"/>
            <a:ext cx="21986846" cy="11598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929292"/>
                </a:solidFill>
                <a:latin typeface="Monaco"/>
                <a:ea typeface="Monaco"/>
                <a:cs typeface="Monaco"/>
                <a:sym typeface="Monaco"/>
              </a:defRPr>
            </a:pPr>
            <a:r>
              <a:t># Select sample size</a:t>
            </a:r>
          </a:p>
          <a:p>
            <a:pPr algn="l">
              <a:defRPr sz="3200">
                <a:solidFill>
                  <a:srgbClr val="000000"/>
                </a:solidFill>
                <a:latin typeface="Monaco"/>
                <a:ea typeface="Monaco"/>
                <a:cs typeface="Monaco"/>
                <a:sym typeface="Monaco"/>
              </a:defRPr>
            </a:pPr>
            <a:r>
              <a:t>numericInput("n_samp", "Sample size:", min = 1, max = nrow(movies), value = nrow(movies))</a:t>
            </a:r>
          </a:p>
        </p:txBody>
      </p:sp>
      <p:sp>
        <p:nvSpPr>
          <p:cNvPr id="372" name="server:"/>
          <p:cNvSpPr txBox="1"/>
          <p:nvPr/>
        </p:nvSpPr>
        <p:spPr>
          <a:xfrm>
            <a:off x="1020750" y="6578114"/>
            <a:ext cx="2232621"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373" name="ui:"/>
          <p:cNvSpPr txBox="1"/>
          <p:nvPr/>
        </p:nvSpPr>
        <p:spPr>
          <a:xfrm>
            <a:off x="1020750" y="3985812"/>
            <a:ext cx="890067"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
        <p:nvSpPr>
          <p:cNvPr id="374" name="Rectangle"/>
          <p:cNvSpPr/>
          <p:nvPr/>
        </p:nvSpPr>
        <p:spPr>
          <a:xfrm>
            <a:off x="1039800" y="7473464"/>
            <a:ext cx="22317101" cy="4362925"/>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75" name="# Create a new data frame that is a sample of n_samp observations from movies…"/>
          <p:cNvSpPr txBox="1"/>
          <p:nvPr/>
        </p:nvSpPr>
        <p:spPr>
          <a:xfrm>
            <a:off x="1204927" y="7855792"/>
            <a:ext cx="21986847" cy="35982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929292"/>
                </a:solidFill>
                <a:latin typeface="Monaco"/>
                <a:ea typeface="Monaco"/>
                <a:cs typeface="Monaco"/>
                <a:sym typeface="Monaco"/>
              </a:defRPr>
            </a:pPr>
            <a:r>
              <a:t># Create a new data frame that is a sample of n_samp observations from movies</a:t>
            </a:r>
          </a:p>
          <a:p>
            <a:pPr algn="l">
              <a:defRPr sz="3200">
                <a:solidFill>
                  <a:srgbClr val="000000"/>
                </a:solidFill>
                <a:latin typeface="Monaco"/>
                <a:ea typeface="Monaco"/>
                <a:cs typeface="Monaco"/>
                <a:sym typeface="Monaco"/>
              </a:defRPr>
            </a:pPr>
            <a:r>
              <a:t>movies_sample &lt;- sample_n(movies, input$n_samp)</a:t>
            </a:r>
          </a:p>
          <a:p>
            <a:pPr algn="l">
              <a:defRPr sz="1500">
                <a:solidFill>
                  <a:srgbClr val="000000"/>
                </a:solidFill>
                <a:latin typeface="Monaco"/>
                <a:ea typeface="Monaco"/>
                <a:cs typeface="Monaco"/>
                <a:sym typeface="Monaco"/>
              </a:defRPr>
            </a:pPr>
            <a:endParaRPr/>
          </a:p>
          <a:p>
            <a:pPr algn="l">
              <a:defRPr sz="3200">
                <a:solidFill>
                  <a:srgbClr val="929292"/>
                </a:solidFill>
                <a:latin typeface="Monaco"/>
                <a:ea typeface="Monaco"/>
                <a:cs typeface="Monaco"/>
                <a:sym typeface="Monaco"/>
              </a:defRPr>
            </a:pPr>
            <a:r>
              <a:t># Plot the sampled movies</a:t>
            </a:r>
          </a:p>
          <a:p>
            <a:pPr algn="l">
              <a:defRPr sz="3200">
                <a:solidFill>
                  <a:srgbClr val="000000"/>
                </a:solidFill>
                <a:latin typeface="Monaco"/>
                <a:ea typeface="Monaco"/>
                <a:cs typeface="Monaco"/>
                <a:sym typeface="Monaco"/>
              </a:defRPr>
            </a:pPr>
            <a:r>
              <a:t>output$scatterplot &lt;- ggplot(data = movies_sample, </a:t>
            </a:r>
          </a:p>
          <a:p>
            <a:pPr algn="l">
              <a:defRPr sz="3200">
                <a:solidFill>
                  <a:srgbClr val="000000"/>
                </a:solidFill>
                <a:latin typeface="Monaco"/>
                <a:ea typeface="Monaco"/>
                <a:cs typeface="Monaco"/>
                <a:sym typeface="Monaco"/>
              </a:defRPr>
            </a:pPr>
            <a:r>
              <a:t>                             aes_string(x = input$x, y = input$y, color = input$z)) +</a:t>
            </a:r>
          </a:p>
          <a:p>
            <a:pPr algn="l">
              <a:defRPr sz="3200">
                <a:solidFill>
                  <a:srgbClr val="000000"/>
                </a:solidFill>
                <a:latin typeface="Monaco"/>
                <a:ea typeface="Monaco"/>
                <a:cs typeface="Monaco"/>
                <a:sym typeface="Monaco"/>
              </a:defRPr>
            </a:pPr>
            <a:r>
              <a:t>                        geom_point(…)</a:t>
            </a:r>
          </a:p>
        </p:txBody>
      </p:sp>
      <p:pic>
        <p:nvPicPr>
          <p:cNvPr id="376" name="timer_1min.mov" descr="timer_1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898416" y="11379733"/>
            <a:ext cx="4267201" cy="1524001"/>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489" fill="hold"/>
                                        <p:tgtEl>
                                          <p:spTgt spid="37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76"/>
                </p:tgtEl>
              </p:cMediaNode>
            </p:video>
            <p:seq concurrent="1" prevAc="none" nextAc="seek">
              <p:cTn id="8" restart="whenNotActive" fill="hold" evtFilter="cancelBubble" nodeType="interactiveSeq">
                <p:stCondLst>
                  <p:cond evt="onClick" delay="0">
                    <p:tgtEl>
                      <p:spTgt spid="37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76"/>
                                        </p:tgtEl>
                                      </p:cBhvr>
                                    </p:cmd>
                                  </p:childTnLst>
                                </p:cTn>
                              </p:par>
                            </p:childTnLst>
                          </p:cTn>
                        </p:par>
                      </p:childTnLst>
                    </p:cTn>
                  </p:par>
                </p:childTnLst>
              </p:cTn>
              <p:nextCondLst>
                <p:cond evt="onClick" delay="0">
                  <p:tgtEl>
                    <p:spTgt spid="376"/>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7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80"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81"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382"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383" name="Solution can also be found in movies_09.R.…"/>
          <p:cNvSpPr txBox="1"/>
          <p:nvPr/>
        </p:nvSpPr>
        <p:spPr>
          <a:xfrm>
            <a:off x="3390303" y="2286832"/>
            <a:ext cx="17445237" cy="1667231"/>
          </a:xfrm>
          <a:prstGeom prst="rect">
            <a:avLst/>
          </a:prstGeom>
          <a:solidFill>
            <a:srgbClr val="D3D3D3">
              <a:alpha val="20000"/>
            </a:srgbClr>
          </a:solidFill>
          <a:ln w="25400">
            <a:solidFill>
              <a:srgbClr val="D3D3D3"/>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defTabSz="808990">
              <a:spcBef>
                <a:spcPts val="2900"/>
              </a:spcBef>
              <a:buClr>
                <a:srgbClr val="447FB5"/>
              </a:buClr>
              <a:defRPr sz="4900">
                <a:solidFill>
                  <a:schemeClr val="accent6">
                    <a:hueOff val="-133704"/>
                    <a:satOff val="8281"/>
                    <a:lumOff val="-27269"/>
                  </a:schemeClr>
                </a:solidFill>
                <a:latin typeface="+mj-lt"/>
                <a:ea typeface="+mj-ea"/>
                <a:cs typeface="+mj-cs"/>
                <a:sym typeface="Helvetica"/>
              </a:defRPr>
            </a:pPr>
            <a:r>
              <a:t>Solution can also be found in </a:t>
            </a:r>
            <a:r>
              <a:rPr>
                <a:latin typeface="Monaco"/>
                <a:ea typeface="Monaco"/>
                <a:cs typeface="Monaco"/>
                <a:sym typeface="Monaco"/>
              </a:rPr>
              <a:t>movies_09.R</a:t>
            </a:r>
            <a:r>
              <a:t>.</a:t>
            </a:r>
          </a:p>
          <a:p>
            <a:pPr defTabSz="808990">
              <a:buClr>
                <a:srgbClr val="447FB5"/>
              </a:buClr>
              <a:defRPr sz="3920">
                <a:solidFill>
                  <a:schemeClr val="accent6">
                    <a:hueOff val="-133704"/>
                    <a:satOff val="8281"/>
                    <a:lumOff val="-27269"/>
                  </a:schemeClr>
                </a:solidFill>
                <a:latin typeface="+mj-lt"/>
                <a:ea typeface="+mj-ea"/>
                <a:cs typeface="+mj-cs"/>
                <a:sym typeface="Helvetica"/>
              </a:defRPr>
            </a:pPr>
            <a:r>
              <a:t>Note that </a:t>
            </a:r>
            <a:r>
              <a:rPr>
                <a:latin typeface="Monaco"/>
                <a:ea typeface="Monaco"/>
                <a:cs typeface="Monaco"/>
                <a:sym typeface="Monaco"/>
              </a:rPr>
              <a:t>output$n </a:t>
            </a:r>
            <a:r>
              <a:t>and </a:t>
            </a:r>
            <a:r>
              <a:rPr>
                <a:latin typeface="Monaco"/>
                <a:ea typeface="Monaco"/>
                <a:cs typeface="Monaco"/>
                <a:sym typeface="Monaco"/>
              </a:rPr>
              <a:t>output$datatable</a:t>
            </a:r>
            <a:r>
              <a:t> are also updated in the script.</a:t>
            </a:r>
          </a:p>
        </p:txBody>
      </p:sp>
      <p:sp>
        <p:nvSpPr>
          <p:cNvPr id="384" name="Rectangle"/>
          <p:cNvSpPr/>
          <p:nvPr/>
        </p:nvSpPr>
        <p:spPr>
          <a:xfrm>
            <a:off x="1033450" y="4419600"/>
            <a:ext cx="22317101" cy="154821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85" name="# Select sample size…"/>
          <p:cNvSpPr txBox="1"/>
          <p:nvPr/>
        </p:nvSpPr>
        <p:spPr>
          <a:xfrm>
            <a:off x="1198577" y="4613772"/>
            <a:ext cx="21986846" cy="11598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929292"/>
                </a:solidFill>
                <a:latin typeface="Monaco"/>
                <a:ea typeface="Monaco"/>
                <a:cs typeface="Monaco"/>
                <a:sym typeface="Monaco"/>
              </a:defRPr>
            </a:pPr>
            <a:r>
              <a:t># Select sample size</a:t>
            </a:r>
          </a:p>
          <a:p>
            <a:pPr algn="l">
              <a:defRPr sz="3200">
                <a:solidFill>
                  <a:srgbClr val="000000"/>
                </a:solidFill>
                <a:latin typeface="Monaco"/>
                <a:ea typeface="Monaco"/>
                <a:cs typeface="Monaco"/>
                <a:sym typeface="Monaco"/>
              </a:defRPr>
            </a:pPr>
            <a:r>
              <a:t>numericInput("n_samp", "Sample size:", min = 1, max = nrow(movies), value = 50)</a:t>
            </a:r>
          </a:p>
        </p:txBody>
      </p:sp>
      <p:sp>
        <p:nvSpPr>
          <p:cNvPr id="386" name="server:"/>
          <p:cNvSpPr txBox="1"/>
          <p:nvPr/>
        </p:nvSpPr>
        <p:spPr>
          <a:xfrm>
            <a:off x="1020750" y="5961391"/>
            <a:ext cx="2232621"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387" name="ui:"/>
          <p:cNvSpPr txBox="1"/>
          <p:nvPr/>
        </p:nvSpPr>
        <p:spPr>
          <a:xfrm>
            <a:off x="1020750" y="3524249"/>
            <a:ext cx="890067"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
        <p:nvSpPr>
          <p:cNvPr id="388" name="Rectangle"/>
          <p:cNvSpPr/>
          <p:nvPr/>
        </p:nvSpPr>
        <p:spPr>
          <a:xfrm>
            <a:off x="1033450" y="6670737"/>
            <a:ext cx="22317101" cy="5904378"/>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89" name="# Create a new data frame that is n_samp observations from selected type movies…"/>
          <p:cNvSpPr txBox="1"/>
          <p:nvPr/>
        </p:nvSpPr>
        <p:spPr>
          <a:xfrm>
            <a:off x="1204927" y="6805147"/>
            <a:ext cx="21986847" cy="57826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929292"/>
                </a:solidFill>
                <a:latin typeface="Monaco"/>
                <a:ea typeface="Monaco"/>
                <a:cs typeface="Monaco"/>
                <a:sym typeface="Monaco"/>
              </a:defRPr>
            </a:pPr>
            <a:r>
              <a:t># Create a new data frame that is n_samp observations from selected type movies</a:t>
            </a:r>
          </a:p>
          <a:p>
            <a:pPr algn="l">
              <a:defRPr sz="3200">
                <a:solidFill>
                  <a:srgbClr val="000000"/>
                </a:solidFill>
                <a:latin typeface="Monaco"/>
                <a:ea typeface="Monaco"/>
                <a:cs typeface="Monaco"/>
                <a:sym typeface="Monaco"/>
              </a:defRPr>
            </a:pPr>
            <a:r>
              <a:t>movies_sample &lt;- </a:t>
            </a:r>
            <a:r>
              <a:rPr>
                <a:solidFill>
                  <a:srgbClr val="FF9300"/>
                </a:solidFill>
              </a:rPr>
              <a:t>reactive({</a:t>
            </a:r>
            <a:r>
              <a:t> </a:t>
            </a:r>
          </a:p>
          <a:p>
            <a:pPr algn="l">
              <a:defRPr sz="3200">
                <a:solidFill>
                  <a:srgbClr val="000000"/>
                </a:solidFill>
                <a:latin typeface="Monaco"/>
                <a:ea typeface="Monaco"/>
                <a:cs typeface="Monaco"/>
                <a:sym typeface="Monaco"/>
              </a:defRPr>
            </a:pPr>
            <a:r>
              <a:t>  </a:t>
            </a:r>
            <a:r>
              <a:rPr>
                <a:solidFill>
                  <a:srgbClr val="0096FF"/>
                </a:solidFill>
              </a:rPr>
              <a:t>req(input$n_samp)     </a:t>
            </a:r>
            <a:r>
              <a:rPr>
                <a:solidFill>
                  <a:srgbClr val="929292"/>
                </a:solidFill>
              </a:rPr>
              <a:t># ensure availablity of value before proceeding</a:t>
            </a:r>
          </a:p>
          <a:p>
            <a:pPr algn="l">
              <a:defRPr sz="3200">
                <a:solidFill>
                  <a:srgbClr val="000000"/>
                </a:solidFill>
                <a:latin typeface="Monaco"/>
                <a:ea typeface="Monaco"/>
                <a:cs typeface="Monaco"/>
                <a:sym typeface="Monaco"/>
              </a:defRPr>
            </a:pPr>
            <a:r>
              <a:rPr>
                <a:solidFill>
                  <a:srgbClr val="929292"/>
                </a:solidFill>
              </a:rPr>
              <a:t>  </a:t>
            </a:r>
            <a:r>
              <a:t>sample_n(movies_subset(), input$n_samp) </a:t>
            </a:r>
          </a:p>
          <a:p>
            <a:pPr algn="l">
              <a:defRPr sz="3200">
                <a:solidFill>
                  <a:srgbClr val="000000"/>
                </a:solidFill>
                <a:latin typeface="Monaco"/>
                <a:ea typeface="Monaco"/>
                <a:cs typeface="Monaco"/>
                <a:sym typeface="Monaco"/>
              </a:defRPr>
            </a:pPr>
            <a:r>
              <a:rPr>
                <a:solidFill>
                  <a:srgbClr val="FF9300"/>
                </a:solidFill>
              </a:rPr>
              <a:t>})</a:t>
            </a:r>
          </a:p>
          <a:p>
            <a:pPr algn="l">
              <a:defRPr sz="1500">
                <a:solidFill>
                  <a:srgbClr val="000000"/>
                </a:solidFill>
                <a:latin typeface="Monaco"/>
                <a:ea typeface="Monaco"/>
                <a:cs typeface="Monaco"/>
                <a:sym typeface="Monaco"/>
              </a:defRPr>
            </a:pPr>
            <a:endParaRPr>
              <a:solidFill>
                <a:srgbClr val="FF9300"/>
              </a:solidFill>
            </a:endParaRPr>
          </a:p>
          <a:p>
            <a:pPr algn="l">
              <a:defRPr sz="3200">
                <a:solidFill>
                  <a:srgbClr val="929292"/>
                </a:solidFill>
                <a:latin typeface="Monaco"/>
                <a:ea typeface="Monaco"/>
                <a:cs typeface="Monaco"/>
                <a:sym typeface="Monaco"/>
              </a:defRPr>
            </a:pPr>
            <a:r>
              <a:t># Plot the sampled movies</a:t>
            </a:r>
          </a:p>
          <a:p>
            <a:pPr algn="l">
              <a:defRPr sz="3200">
                <a:solidFill>
                  <a:srgbClr val="000000"/>
                </a:solidFill>
                <a:latin typeface="Monaco"/>
                <a:ea typeface="Monaco"/>
                <a:cs typeface="Monaco"/>
                <a:sym typeface="Monaco"/>
              </a:defRPr>
            </a:pPr>
            <a:r>
              <a:t>output$scatterplot &lt;- </a:t>
            </a:r>
            <a:r>
              <a:rPr>
                <a:solidFill>
                  <a:srgbClr val="FF9300"/>
                </a:solidFill>
              </a:rPr>
              <a:t>renderPlot({</a:t>
            </a:r>
          </a:p>
          <a:p>
            <a:pPr algn="l">
              <a:defRPr sz="3200">
                <a:solidFill>
                  <a:srgbClr val="000000"/>
                </a:solidFill>
                <a:latin typeface="Monaco"/>
                <a:ea typeface="Monaco"/>
                <a:cs typeface="Monaco"/>
                <a:sym typeface="Monaco"/>
              </a:defRPr>
            </a:pPr>
            <a:r>
              <a:t>  ggplot(data = movies_sample</a:t>
            </a:r>
            <a:r>
              <a:rPr>
                <a:solidFill>
                  <a:srgbClr val="FF9300"/>
                </a:solidFill>
              </a:rPr>
              <a:t>()</a:t>
            </a:r>
            <a:r>
              <a:t>, aes_string(x = input$x, y = input$y, color = input$z)) +</a:t>
            </a:r>
          </a:p>
          <a:p>
            <a:pPr algn="l">
              <a:defRPr sz="3200">
                <a:solidFill>
                  <a:srgbClr val="000000"/>
                </a:solidFill>
                <a:latin typeface="Monaco"/>
                <a:ea typeface="Monaco"/>
                <a:cs typeface="Monaco"/>
                <a:sym typeface="Monaco"/>
              </a:defRPr>
            </a:pPr>
            <a:r>
              <a:t>    geom_point(…)</a:t>
            </a:r>
          </a:p>
          <a:p>
            <a:pPr algn="l">
              <a:defRPr sz="3200">
                <a:solidFill>
                  <a:srgbClr val="FF9300"/>
                </a:solidFill>
                <a:latin typeface="Monaco"/>
                <a:ea typeface="Monaco"/>
                <a:cs typeface="Monaco"/>
                <a:sym typeface="Monaco"/>
              </a:defRPr>
            </a:pPr>
            <a:r>
              <a:t>})</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Implementation"/>
          <p:cNvSpPr txBox="1">
            <a:spLocks noGrp="1"/>
          </p:cNvSpPr>
          <p:nvPr>
            <p:ph type="body" idx="21"/>
          </p:nvPr>
        </p:nvSpPr>
        <p:spPr>
          <a:xfrm>
            <a:off x="1270000" y="3291316"/>
            <a:ext cx="18191163" cy="7133368"/>
          </a:xfrm>
          <a:prstGeom prst="rect">
            <a:avLst/>
          </a:prstGeom>
        </p:spPr>
        <p:txBody>
          <a:bodyPr/>
          <a:lstStyle>
            <a:lvl1pPr marL="0" indent="0">
              <a:buSzTx/>
              <a:buNone/>
              <a:defRPr sz="16000">
                <a:solidFill>
                  <a:srgbClr val="447FB5"/>
                </a:solidFill>
              </a:defRPr>
            </a:lvl1pPr>
          </a:lstStyle>
          <a:p>
            <a:r>
              <a:t>Implementation</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Reactive values – reactiveValues():implementation of reactive sources…"/>
          <p:cNvSpPr txBox="1">
            <a:spLocks noGrp="1"/>
          </p:cNvSpPr>
          <p:nvPr>
            <p:ph type="body" idx="1"/>
          </p:nvPr>
        </p:nvSpPr>
        <p:spPr>
          <a:xfrm>
            <a:off x="1488677" y="2310475"/>
            <a:ext cx="21165871" cy="9743067"/>
          </a:xfrm>
          <a:prstGeom prst="rect">
            <a:avLst/>
          </a:prstGeom>
        </p:spPr>
        <p:txBody>
          <a:bodyPr/>
          <a:lstStyle/>
          <a:p>
            <a:pPr marL="384298" indent="-384298" defTabSz="520065">
              <a:spcBef>
                <a:spcPts val="1800"/>
              </a:spcBef>
              <a:defRPr sz="3780"/>
            </a:pPr>
            <a:r>
              <a:rPr b="1"/>
              <a:t>Reactive values – reactiveValues():</a:t>
            </a:r>
            <a:r>
              <a:t>implementation of reactive sources</a:t>
            </a:r>
          </a:p>
          <a:p>
            <a:pPr marL="848356" lvl="1" indent="-384298" defTabSz="520065">
              <a:spcBef>
                <a:spcPts val="1800"/>
              </a:spcBef>
              <a:defRPr sz="3780"/>
            </a:pPr>
            <a:r>
              <a:t>e.g. </a:t>
            </a:r>
            <a:r>
              <a:rPr>
                <a:latin typeface="Monaco"/>
                <a:ea typeface="Monaco"/>
                <a:cs typeface="Monaco"/>
                <a:sym typeface="Monaco"/>
              </a:rPr>
              <a:t>input</a:t>
            </a:r>
            <a:r>
              <a:t> object is a reactive value, which looks like a list, and contains many individual reactive values that are set by input from the web browser</a:t>
            </a:r>
          </a:p>
          <a:p>
            <a:pPr marL="384298" indent="-384298" defTabSz="520065">
              <a:spcBef>
                <a:spcPts val="1800"/>
              </a:spcBef>
              <a:defRPr sz="3780"/>
            </a:pPr>
            <a:r>
              <a:rPr b="1"/>
              <a:t>Reactive expressions – reactive(): </a:t>
            </a:r>
            <a:r>
              <a:t>implementation of reactive conductors</a:t>
            </a:r>
          </a:p>
          <a:p>
            <a:pPr marL="848356" lvl="1" indent="-384298" defTabSz="520065">
              <a:spcBef>
                <a:spcPts val="1800"/>
              </a:spcBef>
              <a:defRPr sz="3780"/>
            </a:pPr>
            <a:r>
              <a:t>Can access reactive values or other reactive expressions, and they return a value</a:t>
            </a:r>
          </a:p>
          <a:p>
            <a:pPr marL="848356" lvl="1" indent="-384298" defTabSz="520065">
              <a:spcBef>
                <a:spcPts val="1800"/>
              </a:spcBef>
              <a:defRPr sz="3780"/>
            </a:pPr>
            <a:r>
              <a:t>Useful for caching the results of any procedure that happens in response to user input</a:t>
            </a:r>
          </a:p>
          <a:p>
            <a:pPr marL="848356" lvl="1" indent="-384298" defTabSz="520065">
              <a:spcBef>
                <a:spcPts val="1800"/>
              </a:spcBef>
              <a:defRPr sz="3780"/>
            </a:pPr>
            <a:r>
              <a:t>e.g. reactive data frame subsets we created earlier</a:t>
            </a:r>
          </a:p>
          <a:p>
            <a:pPr marL="384298" indent="-384298" defTabSz="520065">
              <a:spcBef>
                <a:spcPts val="1800"/>
              </a:spcBef>
              <a:defRPr sz="3780"/>
            </a:pPr>
            <a:r>
              <a:rPr b="1"/>
              <a:t>Observers – observe():</a:t>
            </a:r>
            <a:r>
              <a:t> implementation of reactive endpoints</a:t>
            </a:r>
          </a:p>
          <a:p>
            <a:pPr marL="848356" lvl="1" indent="-384298" defTabSz="520065">
              <a:spcBef>
                <a:spcPts val="1800"/>
              </a:spcBef>
              <a:defRPr sz="3780"/>
            </a:pPr>
            <a:r>
              <a:t>Can access reactive sources and reactive expressions, but they don’t return a value; they are used for their </a:t>
            </a:r>
            <a:r>
              <a:rPr b="1"/>
              <a:t>side effects</a:t>
            </a:r>
          </a:p>
          <a:p>
            <a:pPr marL="848356" lvl="1" indent="-384298" defTabSz="520065">
              <a:spcBef>
                <a:spcPts val="1800"/>
              </a:spcBef>
              <a:defRPr sz="3780"/>
            </a:pPr>
            <a:r>
              <a:t>e.g. </a:t>
            </a:r>
            <a:r>
              <a:rPr>
                <a:latin typeface="Monaco"/>
                <a:ea typeface="Monaco"/>
                <a:cs typeface="Monaco"/>
                <a:sym typeface="Monaco"/>
              </a:rPr>
              <a:t>output</a:t>
            </a:r>
            <a:r>
              <a:t> object is a reactive observer, which also looks like a list, and contains many individual reactive observers that are created by using reactive values and expressions in reactive functions</a:t>
            </a:r>
          </a:p>
        </p:txBody>
      </p:sp>
      <p:sp>
        <p:nvSpPr>
          <p:cNvPr id="394" name="implementation of reactive objects"/>
          <p:cNvSpPr txBox="1">
            <a:spLocks noGrp="1"/>
          </p:cNvSpPr>
          <p:nvPr>
            <p:ph type="body" idx="21"/>
          </p:nvPr>
        </p:nvSpPr>
        <p:spPr>
          <a:prstGeom prst="rect">
            <a:avLst/>
          </a:prstGeom>
        </p:spPr>
        <p:txBody>
          <a:bodyPr/>
          <a:lstStyle>
            <a:lvl1pPr defTabSz="478790">
              <a:defRPr sz="8700"/>
            </a:lvl1pPr>
          </a:lstStyle>
          <a:p>
            <a:r>
              <a:t>implementation of reactive objects</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Only reactive primitives (like the ones on the previous slide) and things built on top of reactive primitives, will elicit reactivity. In particular, do NOT expect changes to &quot;normal&quot; variables to cause reactivity."/>
          <p:cNvSpPr txBox="1">
            <a:spLocks noGrp="1"/>
          </p:cNvSpPr>
          <p:nvPr>
            <p:ph type="body" idx="1"/>
          </p:nvPr>
        </p:nvSpPr>
        <p:spPr>
          <a:prstGeom prst="rect">
            <a:avLst/>
          </a:prstGeom>
        </p:spPr>
        <p:txBody>
          <a:bodyPr/>
          <a:lstStyle/>
          <a:p>
            <a:r>
              <a:t>Only reactive primitives (like the ones on the previous slide) and things built on top of reactive primitives, will elicit reactivity. In particular, do NOT expect changes to "normal" variables to cause reactivity.</a:t>
            </a:r>
          </a:p>
        </p:txBody>
      </p:sp>
      <p:sp>
        <p:nvSpPr>
          <p:cNvPr id="397" name="Reactivity only works with reactive objects"/>
          <p:cNvSpPr txBox="1">
            <a:spLocks noGrp="1"/>
          </p:cNvSpPr>
          <p:nvPr>
            <p:ph type="body" idx="21"/>
          </p:nvPr>
        </p:nvSpPr>
        <p:spPr>
          <a:prstGeom prst="rect">
            <a:avLst/>
          </a:prstGeom>
        </p:spPr>
        <p:txBody>
          <a:bodyPr/>
          <a:lstStyle>
            <a:lvl1pPr defTabSz="379729">
              <a:defRPr sz="6900"/>
            </a:lvl1pPr>
          </a:lstStyle>
          <a:p>
            <a:r>
              <a:t>Reactivity only works with reactive objects</a:t>
            </a:r>
          </a:p>
        </p:txBody>
      </p:sp>
      <p:sp>
        <p:nvSpPr>
          <p:cNvPr id="398" name="Rectangle"/>
          <p:cNvSpPr/>
          <p:nvPr/>
        </p:nvSpPr>
        <p:spPr>
          <a:xfrm>
            <a:off x="1033450" y="5554262"/>
            <a:ext cx="22317101" cy="405150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99" name="x &lt;- 10…"/>
          <p:cNvSpPr txBox="1"/>
          <p:nvPr/>
        </p:nvSpPr>
        <p:spPr>
          <a:xfrm>
            <a:off x="1198577" y="5640485"/>
            <a:ext cx="21986846" cy="38638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defRPr sz="4500">
                <a:solidFill>
                  <a:srgbClr val="000000"/>
                </a:solidFill>
                <a:latin typeface="Monaco"/>
                <a:ea typeface="Monaco"/>
                <a:cs typeface="Monaco"/>
                <a:sym typeface="Monaco"/>
              </a:defRPr>
            </a:pPr>
            <a:r>
              <a:t>x &lt;- 10</a:t>
            </a:r>
          </a:p>
          <a:p>
            <a:pPr algn="l">
              <a:defRPr sz="4500">
                <a:solidFill>
                  <a:srgbClr val="000000"/>
                </a:solidFill>
                <a:latin typeface="Monaco"/>
                <a:ea typeface="Monaco"/>
                <a:cs typeface="Monaco"/>
                <a:sym typeface="Monaco"/>
              </a:defRPr>
            </a:pPr>
            <a:r>
              <a:t>y &lt;- reactive({ x })</a:t>
            </a:r>
          </a:p>
          <a:p>
            <a:pPr algn="l">
              <a:defRPr sz="4500">
                <a:solidFill>
                  <a:srgbClr val="000000"/>
                </a:solidFill>
                <a:latin typeface="Monaco"/>
                <a:ea typeface="Monaco"/>
                <a:cs typeface="Monaco"/>
                <a:sym typeface="Monaco"/>
              </a:defRPr>
            </a:pPr>
            <a:endParaRPr/>
          </a:p>
          <a:p>
            <a:pPr algn="l">
              <a:defRPr sz="4500">
                <a:solidFill>
                  <a:srgbClr val="000000"/>
                </a:solidFill>
                <a:latin typeface="Monaco"/>
                <a:ea typeface="Monaco"/>
                <a:cs typeface="Monaco"/>
                <a:sym typeface="Monaco"/>
              </a:defRPr>
            </a:pPr>
            <a:r>
              <a:t># Much later...</a:t>
            </a:r>
          </a:p>
          <a:p>
            <a:pPr algn="l">
              <a:defRPr sz="4500">
                <a:solidFill>
                  <a:srgbClr val="000000"/>
                </a:solidFill>
                <a:latin typeface="Monaco"/>
                <a:ea typeface="Monaco"/>
                <a:cs typeface="Monaco"/>
                <a:sym typeface="Monaco"/>
              </a:defRPr>
            </a:pPr>
            <a:r>
              <a:t>x &lt;- 20</a:t>
            </a:r>
          </a:p>
        </p:txBody>
      </p:sp>
      <p:sp>
        <p:nvSpPr>
          <p:cNvPr id="400" name="👎"/>
          <p:cNvSpPr txBox="1"/>
          <p:nvPr/>
        </p:nvSpPr>
        <p:spPr>
          <a:xfrm>
            <a:off x="7314097" y="6278264"/>
            <a:ext cx="5360059" cy="2603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15000"/>
            </a:lvl1pPr>
          </a:lstStyle>
          <a:p>
            <a:r>
              <a: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Like an R environment object (or what other languages call a hash table or dictionary), but reactive…"/>
          <p:cNvSpPr txBox="1">
            <a:spLocks noGrp="1"/>
          </p:cNvSpPr>
          <p:nvPr>
            <p:ph type="body" idx="1"/>
          </p:nvPr>
        </p:nvSpPr>
        <p:spPr>
          <a:prstGeom prst="rect">
            <a:avLst/>
          </a:prstGeom>
        </p:spPr>
        <p:txBody>
          <a:bodyPr/>
          <a:lstStyle/>
          <a:p>
            <a:r>
              <a:t>Like an R environment object (or what other languages call a hash table or dictionary), but reactive</a:t>
            </a:r>
          </a:p>
          <a:p>
            <a:r>
              <a:t>Like the </a:t>
            </a:r>
            <a:r>
              <a:rPr>
                <a:latin typeface="Consolas"/>
                <a:ea typeface="Consolas"/>
                <a:cs typeface="Consolas"/>
                <a:sym typeface="Consolas"/>
              </a:rPr>
              <a:t>input</a:t>
            </a:r>
            <a:r>
              <a:t> object, but not read-only</a:t>
            </a:r>
          </a:p>
        </p:txBody>
      </p:sp>
      <p:sp>
        <p:nvSpPr>
          <p:cNvPr id="403" name="Reactive Values"/>
          <p:cNvSpPr txBox="1">
            <a:spLocks noGrp="1"/>
          </p:cNvSpPr>
          <p:nvPr>
            <p:ph type="body" idx="21"/>
          </p:nvPr>
        </p:nvSpPr>
        <p:spPr>
          <a:prstGeom prst="rect">
            <a:avLst/>
          </a:prstGeom>
        </p:spPr>
        <p:txBody>
          <a:bodyPr/>
          <a:lstStyle/>
          <a:p>
            <a:r>
              <a:t>Reactive Values</a:t>
            </a:r>
          </a:p>
        </p:txBody>
      </p:sp>
      <p:sp>
        <p:nvSpPr>
          <p:cNvPr id="404" name="Rectangle"/>
          <p:cNvSpPr/>
          <p:nvPr/>
        </p:nvSpPr>
        <p:spPr>
          <a:xfrm>
            <a:off x="1033450" y="6163862"/>
            <a:ext cx="22317101" cy="260747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05" name="rv &lt;- reactiveValues(x = 10)…"/>
          <p:cNvSpPr txBox="1"/>
          <p:nvPr/>
        </p:nvSpPr>
        <p:spPr>
          <a:xfrm>
            <a:off x="1198577" y="6250085"/>
            <a:ext cx="21986846" cy="23398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defRPr sz="4500">
                <a:solidFill>
                  <a:srgbClr val="000000"/>
                </a:solidFill>
                <a:latin typeface="Monaco"/>
                <a:ea typeface="Monaco"/>
                <a:cs typeface="Monaco"/>
                <a:sym typeface="Monaco"/>
              </a:defRPr>
            </a:pPr>
            <a:r>
              <a:t>rv &lt;- reactiveValues(x = 10)</a:t>
            </a:r>
          </a:p>
          <a:p>
            <a:pPr algn="l">
              <a:defRPr sz="4500">
                <a:solidFill>
                  <a:srgbClr val="000000"/>
                </a:solidFill>
                <a:latin typeface="Monaco"/>
                <a:ea typeface="Monaco"/>
                <a:cs typeface="Monaco"/>
                <a:sym typeface="Monaco"/>
              </a:defRPr>
            </a:pPr>
            <a:r>
              <a:t>rv$x &lt;- 20</a:t>
            </a:r>
          </a:p>
          <a:p>
            <a:pPr algn="l">
              <a:defRPr sz="4500">
                <a:solidFill>
                  <a:srgbClr val="000000"/>
                </a:solidFill>
                <a:latin typeface="Monaco"/>
                <a:ea typeface="Monaco"/>
                <a:cs typeface="Monaco"/>
                <a:sym typeface="Monaco"/>
              </a:defRPr>
            </a:pPr>
            <a:r>
              <a:t>rv$y &lt;- mtcars</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94" name="reactive programming"/>
          <p:cNvSpPr txBox="1">
            <a:spLocks noGrp="1"/>
          </p:cNvSpPr>
          <p:nvPr>
            <p:ph type="body" idx="21"/>
          </p:nvPr>
        </p:nvSpPr>
        <p:spPr>
          <a:prstGeom prst="rect">
            <a:avLst/>
          </a:prstGeom>
        </p:spPr>
        <p:txBody>
          <a:bodyPr/>
          <a:lstStyle>
            <a:lvl1pPr defTabSz="652145">
              <a:defRPr sz="11850"/>
            </a:lvl1pPr>
          </a:lstStyle>
          <a:p>
            <a:r>
              <a:rPr dirty="0"/>
              <a:t>reactive programming</a:t>
            </a:r>
          </a:p>
        </p:txBody>
      </p:sp>
      <p:sp>
        <p:nvSpPr>
          <p:cNvPr id="195"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96"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
        <p:nvSpPr>
          <p:cNvPr id="197" name="PARt 1"/>
          <p:cNvSpPr txBox="1"/>
          <p:nvPr/>
        </p:nvSpPr>
        <p:spPr>
          <a:xfrm>
            <a:off x="80527" y="11949707"/>
            <a:ext cx="19995412" cy="13386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defRPr sz="7500" cap="all">
                <a:solidFill>
                  <a:srgbClr val="447FB5"/>
                </a:solidFill>
                <a:latin typeface="+mj-lt"/>
                <a:ea typeface="+mj-ea"/>
                <a:cs typeface="+mj-cs"/>
                <a:sym typeface="Helvetica"/>
              </a:defRPr>
            </a:lvl1pPr>
          </a:lstStyle>
          <a:p>
            <a:r>
              <a:rPr lang="en-US" dirty="0"/>
              <a:t>Part 1</a:t>
            </a:r>
          </a:p>
        </p:txBody>
      </p:sp>
    </p:spTree>
    <p:extLst>
      <p:ext uri="{BB962C8B-B14F-4D97-AF65-F5344CB8AC3E}">
        <p14:creationId xmlns:p14="http://schemas.microsoft.com/office/powerpoint/2010/main" val="3765865725"/>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Reading a value from a reactiveValues object is a reactive operation.…"/>
          <p:cNvSpPr txBox="1">
            <a:spLocks noGrp="1"/>
          </p:cNvSpPr>
          <p:nvPr>
            <p:ph type="body" idx="1"/>
          </p:nvPr>
        </p:nvSpPr>
        <p:spPr>
          <a:prstGeom prst="rect">
            <a:avLst/>
          </a:prstGeom>
        </p:spPr>
        <p:txBody>
          <a:bodyPr>
            <a:normAutofit lnSpcReduction="10000"/>
          </a:bodyPr>
          <a:lstStyle/>
          <a:p>
            <a:r>
              <a:t>Reading a value from a </a:t>
            </a:r>
            <a:r>
              <a:rPr>
                <a:latin typeface="Consolas"/>
                <a:ea typeface="Consolas"/>
                <a:cs typeface="Consolas"/>
                <a:sym typeface="Consolas"/>
              </a:rPr>
              <a:t>reactiveValues</a:t>
            </a:r>
            <a:r>
              <a:t> object is a reactive operation.</a:t>
            </a:r>
          </a:p>
          <a:p>
            <a:pPr lvl="1"/>
            <a:r>
              <a:t>The act of reading it means the current reactive conductor or endpoint will be notified the next time the value changes.</a:t>
            </a:r>
          </a:p>
          <a:p>
            <a:pPr marL="690562" indent="-690562"/>
            <a:r>
              <a:t>Maybe surprisingly, setting/updating a value on a </a:t>
            </a:r>
            <a:r>
              <a:rPr>
                <a:latin typeface="Consolas"/>
                <a:ea typeface="Consolas"/>
                <a:cs typeface="Consolas"/>
                <a:sym typeface="Consolas"/>
              </a:rPr>
              <a:t>reactiveValues</a:t>
            </a:r>
            <a:r>
              <a:t> object is </a:t>
            </a:r>
            <a:r>
              <a:rPr i="1"/>
              <a:t>not</a:t>
            </a:r>
            <a:r>
              <a:t> in itself a reactive operation, meaning no relationship is established between the current reactive conductor or endpoint (if any!) and the </a:t>
            </a:r>
            <a:r>
              <a:rPr>
                <a:latin typeface="Consolas"/>
                <a:ea typeface="Consolas"/>
                <a:cs typeface="Consolas"/>
                <a:sym typeface="Consolas"/>
              </a:rPr>
              <a:t>reactiveValues</a:t>
            </a:r>
            <a:r>
              <a:t> object.</a:t>
            </a:r>
          </a:p>
        </p:txBody>
      </p:sp>
      <p:sp>
        <p:nvSpPr>
          <p:cNvPr id="408" name="Reactive Values"/>
          <p:cNvSpPr txBox="1">
            <a:spLocks noGrp="1"/>
          </p:cNvSpPr>
          <p:nvPr>
            <p:ph type="body" idx="21"/>
          </p:nvPr>
        </p:nvSpPr>
        <p:spPr>
          <a:prstGeom prst="rect">
            <a:avLst/>
          </a:prstGeom>
        </p:spPr>
        <p:txBody>
          <a:bodyPr/>
          <a:lstStyle/>
          <a:p>
            <a:r>
              <a:t>Reactive Values</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Observers and side effects"/>
          <p:cNvSpPr txBox="1">
            <a:spLocks noGrp="1"/>
          </p:cNvSpPr>
          <p:nvPr>
            <p:ph type="body" idx="21"/>
          </p:nvPr>
        </p:nvSpPr>
        <p:spPr>
          <a:xfrm>
            <a:off x="1270000" y="3291316"/>
            <a:ext cx="18191163" cy="7133368"/>
          </a:xfrm>
          <a:prstGeom prst="rect">
            <a:avLst/>
          </a:prstGeom>
        </p:spPr>
        <p:txBody>
          <a:bodyPr/>
          <a:lstStyle>
            <a:lvl1pPr marL="0" indent="0">
              <a:buSzTx/>
              <a:buNone/>
              <a:defRPr sz="16000">
                <a:solidFill>
                  <a:srgbClr val="447FB5"/>
                </a:solidFill>
              </a:defRPr>
            </a:lvl1pPr>
          </a:lstStyle>
          <a:p>
            <a:r>
              <a:t>Observers and side effects</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13"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14"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415"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416"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417" name="Suppose we want the user to provide a title for the plot. What is wrong with the following, and how would you fix it? See movies_10.R."/>
          <p:cNvSpPr txBox="1">
            <a:spLocks noGrp="1"/>
          </p:cNvSpPr>
          <p:nvPr>
            <p:ph type="body" idx="21"/>
          </p:nvPr>
        </p:nvSpPr>
        <p:spPr>
          <a:xfrm>
            <a:off x="3390303" y="2286832"/>
            <a:ext cx="17445237" cy="2315357"/>
          </a:xfrm>
          <a:prstGeom prst="rect">
            <a:avLst/>
          </a:prstGeom>
        </p:spPr>
        <p:txBody>
          <a:bodyPr anchor="ctr"/>
          <a:lstStyle/>
          <a:p>
            <a:pPr marL="0" indent="0" algn="ctr" defTabSz="775969">
              <a:spcBef>
                <a:spcPts val="2800"/>
              </a:spcBef>
              <a:buSzTx/>
              <a:buNone/>
              <a:defRPr sz="4700"/>
            </a:pPr>
            <a:r>
              <a:t>Suppose we want the user to provide a title for the plot. What is wrong with the following, and how would you fix it? See </a:t>
            </a:r>
            <a:r>
              <a:rPr>
                <a:latin typeface="Monaco"/>
                <a:ea typeface="Monaco"/>
                <a:cs typeface="Monaco"/>
                <a:sym typeface="Monaco"/>
              </a:rPr>
              <a:t>movies_10.R</a:t>
            </a:r>
            <a:r>
              <a:t>.</a:t>
            </a:r>
          </a:p>
        </p:txBody>
      </p:sp>
      <p:sp>
        <p:nvSpPr>
          <p:cNvPr id="418" name="Rectangle"/>
          <p:cNvSpPr/>
          <p:nvPr/>
        </p:nvSpPr>
        <p:spPr>
          <a:xfrm>
            <a:off x="1033450" y="4881162"/>
            <a:ext cx="22317101" cy="187841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19" name="textInput(inputId = &quot;plot_title&quot;,…"/>
          <p:cNvSpPr txBox="1"/>
          <p:nvPr/>
        </p:nvSpPr>
        <p:spPr>
          <a:xfrm>
            <a:off x="1198577" y="4967385"/>
            <a:ext cx="21986846" cy="17059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t>textInput(inputId = "plot_title", </a:t>
            </a:r>
          </a:p>
          <a:p>
            <a:pPr algn="l">
              <a:defRPr sz="3200">
                <a:solidFill>
                  <a:srgbClr val="000000"/>
                </a:solidFill>
                <a:latin typeface="Monaco"/>
                <a:ea typeface="Monaco"/>
                <a:cs typeface="Monaco"/>
                <a:sym typeface="Monaco"/>
              </a:defRPr>
            </a:pPr>
            <a:r>
              <a:t>          label = "Plot title", </a:t>
            </a:r>
          </a:p>
          <a:p>
            <a:pPr algn="l">
              <a:defRPr sz="3200">
                <a:solidFill>
                  <a:srgbClr val="000000"/>
                </a:solidFill>
                <a:latin typeface="Monaco"/>
                <a:ea typeface="Monaco"/>
                <a:cs typeface="Monaco"/>
                <a:sym typeface="Monaco"/>
              </a:defRPr>
            </a:pPr>
            <a:r>
              <a:t>          placeholder = "Enter text to be used as plot title"),</a:t>
            </a:r>
          </a:p>
        </p:txBody>
      </p:sp>
      <p:sp>
        <p:nvSpPr>
          <p:cNvPr id="420" name="server:"/>
          <p:cNvSpPr txBox="1"/>
          <p:nvPr/>
        </p:nvSpPr>
        <p:spPr>
          <a:xfrm>
            <a:off x="1020750" y="7035313"/>
            <a:ext cx="2232621"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421" name="ui:"/>
          <p:cNvSpPr txBox="1"/>
          <p:nvPr/>
        </p:nvSpPr>
        <p:spPr>
          <a:xfrm>
            <a:off x="1020750" y="3985812"/>
            <a:ext cx="890067"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
        <p:nvSpPr>
          <p:cNvPr id="422" name="Rectangle"/>
          <p:cNvSpPr/>
          <p:nvPr/>
        </p:nvSpPr>
        <p:spPr>
          <a:xfrm>
            <a:off x="1039800" y="7930663"/>
            <a:ext cx="22317101" cy="390572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23" name="output$pretty_plot_title &lt;- toTitleCase(input$plot_title)…"/>
          <p:cNvSpPr txBox="1"/>
          <p:nvPr/>
        </p:nvSpPr>
        <p:spPr>
          <a:xfrm>
            <a:off x="1204927" y="8084392"/>
            <a:ext cx="21986847" cy="35982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t>output$pretty_plot_title &lt;- toTitleCase(input$plot_title)</a:t>
            </a:r>
          </a:p>
          <a:p>
            <a:pPr algn="l">
              <a:defRPr sz="1500">
                <a:solidFill>
                  <a:srgbClr val="000000"/>
                </a:solidFill>
                <a:latin typeface="Monaco"/>
                <a:ea typeface="Monaco"/>
                <a:cs typeface="Monaco"/>
                <a:sym typeface="Monaco"/>
              </a:defRPr>
            </a:pPr>
            <a:endParaRPr/>
          </a:p>
          <a:p>
            <a:pPr algn="l">
              <a:defRPr sz="3200">
                <a:solidFill>
                  <a:srgbClr val="000000"/>
                </a:solidFill>
                <a:latin typeface="Monaco"/>
                <a:ea typeface="Monaco"/>
                <a:cs typeface="Monaco"/>
                <a:sym typeface="Monaco"/>
              </a:defRPr>
            </a:pPr>
            <a:r>
              <a:t>output$scatterplot &lt;- renderPlot({</a:t>
            </a:r>
          </a:p>
          <a:p>
            <a:pPr algn="l">
              <a:defRPr sz="3200">
                <a:solidFill>
                  <a:srgbClr val="000000"/>
                </a:solidFill>
                <a:latin typeface="Monaco"/>
                <a:ea typeface="Monaco"/>
                <a:cs typeface="Monaco"/>
                <a:sym typeface="Monaco"/>
              </a:defRPr>
            </a:pPr>
            <a:r>
              <a:t>  ggplot(data = movies_sample(), aes_string(x = input$x, y = input$y, color = input$z)) +</a:t>
            </a:r>
          </a:p>
          <a:p>
            <a:pPr algn="l">
              <a:defRPr sz="3200">
                <a:solidFill>
                  <a:srgbClr val="000000"/>
                </a:solidFill>
                <a:latin typeface="Monaco"/>
                <a:ea typeface="Monaco"/>
                <a:cs typeface="Monaco"/>
                <a:sym typeface="Monaco"/>
              </a:defRPr>
            </a:pPr>
            <a:r>
              <a:t>    geom_point(alpha = input$alpha, size = input$size) +</a:t>
            </a:r>
          </a:p>
          <a:p>
            <a:pPr algn="l">
              <a:defRPr sz="3200">
                <a:solidFill>
                  <a:srgbClr val="000000"/>
                </a:solidFill>
                <a:latin typeface="Monaco"/>
                <a:ea typeface="Monaco"/>
                <a:cs typeface="Monaco"/>
                <a:sym typeface="Monaco"/>
              </a:defRPr>
            </a:pPr>
            <a:r>
              <a:t>    labs(title = output$pretty_plot_title)</a:t>
            </a:r>
          </a:p>
          <a:p>
            <a:pPr algn="l">
              <a:defRPr sz="3200">
                <a:solidFill>
                  <a:srgbClr val="000000"/>
                </a:solidFill>
                <a:latin typeface="Monaco"/>
                <a:ea typeface="Monaco"/>
                <a:cs typeface="Monaco"/>
                <a:sym typeface="Monaco"/>
              </a:defRPr>
            </a:pPr>
            <a:r>
              <a:t>})</a:t>
            </a:r>
          </a:p>
        </p:txBody>
      </p:sp>
      <p:pic>
        <p:nvPicPr>
          <p:cNvPr id="424" name="timer_3min.mov" descr="timer_3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42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24"/>
                </p:tgtEl>
              </p:cMediaNode>
            </p:video>
            <p:seq concurrent="1" prevAc="none" nextAc="seek">
              <p:cTn id="8" restart="whenNotActive" fill="hold" evtFilter="cancelBubble" nodeType="interactiveSeq">
                <p:stCondLst>
                  <p:cond evt="onClick" delay="0">
                    <p:tgtEl>
                      <p:spTgt spid="42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24"/>
                                        </p:tgtEl>
                                      </p:cBhvr>
                                    </p:cmd>
                                  </p:childTnLst>
                                </p:cTn>
                              </p:par>
                            </p:childTnLst>
                          </p:cTn>
                        </p:par>
                      </p:childTnLst>
                    </p:cTn>
                  </p:par>
                </p:childTnLst>
              </p:cTn>
              <p:nextCondLst>
                <p:cond evt="onClick" delay="0">
                  <p:tgtEl>
                    <p:spTgt spid="424"/>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2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2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29"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430"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431" name="Observers do not have dependencies, use reactives instead. Solution can also be found in movies_11.R."/>
          <p:cNvSpPr txBox="1"/>
          <p:nvPr/>
        </p:nvSpPr>
        <p:spPr>
          <a:xfrm>
            <a:off x="3390303" y="2286832"/>
            <a:ext cx="17445237" cy="2315357"/>
          </a:xfrm>
          <a:prstGeom prst="rect">
            <a:avLst/>
          </a:prstGeom>
          <a:solidFill>
            <a:srgbClr val="D3D3D3">
              <a:alpha val="20000"/>
            </a:srgbClr>
          </a:solidFill>
          <a:ln w="25400">
            <a:solidFill>
              <a:srgbClr val="D3D3D3"/>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a:spcBef>
                <a:spcPts val="3000"/>
              </a:spcBef>
              <a:buClr>
                <a:srgbClr val="447FB5"/>
              </a:buClr>
              <a:defRPr>
                <a:solidFill>
                  <a:schemeClr val="accent6">
                    <a:hueOff val="-133704"/>
                    <a:satOff val="8281"/>
                    <a:lumOff val="-27269"/>
                  </a:schemeClr>
                </a:solidFill>
                <a:latin typeface="+mj-lt"/>
                <a:ea typeface="+mj-ea"/>
                <a:cs typeface="+mj-cs"/>
                <a:sym typeface="Helvetica"/>
              </a:defRPr>
            </a:pPr>
            <a:r>
              <a:t>Observers do not have dependencies, use reactives instead. Solution can also be found in </a:t>
            </a:r>
            <a:r>
              <a:rPr>
                <a:latin typeface="Monaco"/>
                <a:ea typeface="Monaco"/>
                <a:cs typeface="Monaco"/>
                <a:sym typeface="Monaco"/>
              </a:rPr>
              <a:t>movies_11.R</a:t>
            </a:r>
            <a:r>
              <a:t>.</a:t>
            </a:r>
          </a:p>
        </p:txBody>
      </p:sp>
      <p:sp>
        <p:nvSpPr>
          <p:cNvPr id="432" name="Rectangle"/>
          <p:cNvSpPr/>
          <p:nvPr/>
        </p:nvSpPr>
        <p:spPr>
          <a:xfrm>
            <a:off x="1033450" y="4881162"/>
            <a:ext cx="22317101" cy="187841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33" name="textInput(inputId = &quot;plot_title&quot;,…"/>
          <p:cNvSpPr txBox="1"/>
          <p:nvPr/>
        </p:nvSpPr>
        <p:spPr>
          <a:xfrm>
            <a:off x="1198577" y="4967385"/>
            <a:ext cx="21986846" cy="17059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t>textInput(inputId = "plot_title", </a:t>
            </a:r>
          </a:p>
          <a:p>
            <a:pPr algn="l">
              <a:defRPr sz="3200">
                <a:solidFill>
                  <a:srgbClr val="000000"/>
                </a:solidFill>
                <a:latin typeface="Monaco"/>
                <a:ea typeface="Monaco"/>
                <a:cs typeface="Monaco"/>
                <a:sym typeface="Monaco"/>
              </a:defRPr>
            </a:pPr>
            <a:r>
              <a:t>          label = "Plot title", </a:t>
            </a:r>
          </a:p>
          <a:p>
            <a:pPr algn="l">
              <a:defRPr sz="3200">
                <a:solidFill>
                  <a:srgbClr val="000000"/>
                </a:solidFill>
                <a:latin typeface="Monaco"/>
                <a:ea typeface="Monaco"/>
                <a:cs typeface="Monaco"/>
                <a:sym typeface="Monaco"/>
              </a:defRPr>
            </a:pPr>
            <a:r>
              <a:t>          placeholder = "Enter text to be used as plot title"),</a:t>
            </a:r>
          </a:p>
        </p:txBody>
      </p:sp>
      <p:sp>
        <p:nvSpPr>
          <p:cNvPr id="434" name="server:"/>
          <p:cNvSpPr txBox="1"/>
          <p:nvPr/>
        </p:nvSpPr>
        <p:spPr>
          <a:xfrm>
            <a:off x="1020750" y="7035313"/>
            <a:ext cx="2232621"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435" name="ui:"/>
          <p:cNvSpPr txBox="1"/>
          <p:nvPr/>
        </p:nvSpPr>
        <p:spPr>
          <a:xfrm>
            <a:off x="1020750" y="3985812"/>
            <a:ext cx="890067"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
        <p:nvSpPr>
          <p:cNvPr id="436" name="Rectangle"/>
          <p:cNvSpPr/>
          <p:nvPr/>
        </p:nvSpPr>
        <p:spPr>
          <a:xfrm>
            <a:off x="1039800" y="7930663"/>
            <a:ext cx="22317101" cy="390572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37" name="pretty_plot_title &lt;- reactive({ toTitleCase(input$plot_title) })…"/>
          <p:cNvSpPr txBox="1"/>
          <p:nvPr/>
        </p:nvSpPr>
        <p:spPr>
          <a:xfrm>
            <a:off x="1204927" y="8084392"/>
            <a:ext cx="21986847" cy="35982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FF9300"/>
                </a:solidFill>
                <a:latin typeface="Monaco"/>
                <a:ea typeface="Monaco"/>
                <a:cs typeface="Monaco"/>
                <a:sym typeface="Monaco"/>
              </a:defRPr>
            </a:pPr>
            <a:r>
              <a:t>pretty_plot_title &lt;- reactive({ toTitleCase(input$plot_title) })</a:t>
            </a:r>
          </a:p>
          <a:p>
            <a:pPr algn="l">
              <a:defRPr sz="1500">
                <a:solidFill>
                  <a:srgbClr val="000000"/>
                </a:solidFill>
                <a:latin typeface="Monaco"/>
                <a:ea typeface="Monaco"/>
                <a:cs typeface="Monaco"/>
                <a:sym typeface="Monaco"/>
              </a:defRPr>
            </a:pPr>
            <a:endParaRPr/>
          </a:p>
          <a:p>
            <a:pPr algn="l">
              <a:defRPr sz="3200">
                <a:solidFill>
                  <a:srgbClr val="000000"/>
                </a:solidFill>
                <a:latin typeface="Monaco"/>
                <a:ea typeface="Monaco"/>
                <a:cs typeface="Monaco"/>
                <a:sym typeface="Monaco"/>
              </a:defRPr>
            </a:pPr>
            <a:r>
              <a:t>output$scatterplot &lt;- renderPlot({</a:t>
            </a:r>
          </a:p>
          <a:p>
            <a:pPr algn="l">
              <a:defRPr sz="3200">
                <a:solidFill>
                  <a:srgbClr val="000000"/>
                </a:solidFill>
                <a:latin typeface="Monaco"/>
                <a:ea typeface="Monaco"/>
                <a:cs typeface="Monaco"/>
                <a:sym typeface="Monaco"/>
              </a:defRPr>
            </a:pPr>
            <a:r>
              <a:t>  ggplot(data = movies_sample(), aes_string(x = input$x, y = input$y, color = input$z)) +</a:t>
            </a:r>
          </a:p>
          <a:p>
            <a:pPr algn="l">
              <a:defRPr sz="3200">
                <a:solidFill>
                  <a:srgbClr val="000000"/>
                </a:solidFill>
                <a:latin typeface="Monaco"/>
                <a:ea typeface="Monaco"/>
                <a:cs typeface="Monaco"/>
                <a:sym typeface="Monaco"/>
              </a:defRPr>
            </a:pPr>
            <a:r>
              <a:t>    geom_point(alpha = input$alpha, size = input$size) +</a:t>
            </a:r>
          </a:p>
          <a:p>
            <a:pPr algn="l">
              <a:defRPr sz="3200">
                <a:solidFill>
                  <a:srgbClr val="000000"/>
                </a:solidFill>
                <a:latin typeface="Monaco"/>
                <a:ea typeface="Monaco"/>
                <a:cs typeface="Monaco"/>
                <a:sym typeface="Monaco"/>
              </a:defRPr>
            </a:pPr>
            <a:r>
              <a:t>    labs(title = </a:t>
            </a:r>
            <a:r>
              <a:rPr>
                <a:solidFill>
                  <a:srgbClr val="FF9300"/>
                </a:solidFill>
              </a:rPr>
              <a:t>pretty_plot_title()</a:t>
            </a:r>
            <a:r>
              <a:t>)</a:t>
            </a:r>
          </a:p>
          <a:p>
            <a:pPr algn="l">
              <a:defRPr sz="3200">
                <a:solidFill>
                  <a:srgbClr val="000000"/>
                </a:solidFill>
                <a:latin typeface="Monaco"/>
                <a:ea typeface="Monaco"/>
                <a:cs typeface="Monaco"/>
                <a:sym typeface="Monaco"/>
              </a:defRPr>
            </a:pPr>
            <a:r>
              <a:t>})</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Similarities: Both store expressions that can be executed…"/>
          <p:cNvSpPr txBox="1">
            <a:spLocks noGrp="1"/>
          </p:cNvSpPr>
          <p:nvPr>
            <p:ph type="body" idx="1"/>
          </p:nvPr>
        </p:nvSpPr>
        <p:spPr>
          <a:prstGeom prst="rect">
            <a:avLst/>
          </a:prstGeom>
        </p:spPr>
        <p:txBody>
          <a:bodyPr/>
          <a:lstStyle/>
          <a:p>
            <a:r>
              <a:t>Similarities: Both store expressions that can be executed</a:t>
            </a:r>
          </a:p>
          <a:p>
            <a:r>
              <a:t>Differences:</a:t>
            </a:r>
          </a:p>
          <a:p>
            <a:pPr lvl="1"/>
            <a:r>
              <a:t>Reactive expressions return values, but observers don’t </a:t>
            </a:r>
          </a:p>
          <a:p>
            <a:pPr lvl="1"/>
            <a:r>
              <a:t>Observers (and endpoints in general) </a:t>
            </a:r>
            <a:r>
              <a:rPr i="1"/>
              <a:t>eagerly</a:t>
            </a:r>
            <a:r>
              <a:t> respond to reactives, but reactive expressions (and conductors in general) do not</a:t>
            </a:r>
          </a:p>
          <a:p>
            <a:pPr lvl="1"/>
            <a:r>
              <a:t>Reactive expressions must not have </a:t>
            </a:r>
            <a:r>
              <a:rPr i="1"/>
              <a:t>side effects</a:t>
            </a:r>
            <a:r>
              <a:t>, while observers are </a:t>
            </a:r>
            <a:r>
              <a:rPr i="1"/>
              <a:t>only</a:t>
            </a:r>
            <a:r>
              <a:t> useful for their side effects</a:t>
            </a:r>
          </a:p>
        </p:txBody>
      </p:sp>
      <p:sp>
        <p:nvSpPr>
          <p:cNvPr id="440" name="reactive expressions Vs. observers"/>
          <p:cNvSpPr txBox="1">
            <a:spLocks noGrp="1"/>
          </p:cNvSpPr>
          <p:nvPr>
            <p:ph type="body" idx="21"/>
          </p:nvPr>
        </p:nvSpPr>
        <p:spPr>
          <a:prstGeom prst="rect">
            <a:avLst/>
          </a:prstGeom>
        </p:spPr>
        <p:txBody>
          <a:bodyPr/>
          <a:lstStyle>
            <a:lvl1pPr defTabSz="470534">
              <a:defRPr sz="8550"/>
            </a:lvl1pPr>
          </a:lstStyle>
          <a:p>
            <a:r>
              <a:t>reactive expressions Vs. observers</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43"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44"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45"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446"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447" name="We cheated earlier, let’s make it right with an observer!…"/>
          <p:cNvSpPr txBox="1"/>
          <p:nvPr/>
        </p:nvSpPr>
        <p:spPr>
          <a:xfrm>
            <a:off x="3469381" y="2572716"/>
            <a:ext cx="17445237" cy="2264359"/>
          </a:xfrm>
          <a:prstGeom prst="rect">
            <a:avLst/>
          </a:prstGeom>
          <a:solidFill>
            <a:srgbClr val="D3D3D3">
              <a:alpha val="20000"/>
            </a:srgbClr>
          </a:solidFill>
          <a:ln w="25400">
            <a:solidFill>
              <a:srgbClr val="D3D3D3"/>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defTabSz="767715">
              <a:spcBef>
                <a:spcPts val="2700"/>
              </a:spcBef>
              <a:buClr>
                <a:srgbClr val="447FB5"/>
              </a:buClr>
              <a:defRPr sz="5580">
                <a:solidFill>
                  <a:schemeClr val="accent6">
                    <a:hueOff val="-133704"/>
                    <a:satOff val="8281"/>
                    <a:lumOff val="-27269"/>
                  </a:schemeClr>
                </a:solidFill>
                <a:latin typeface="+mj-lt"/>
                <a:ea typeface="+mj-ea"/>
                <a:cs typeface="+mj-cs"/>
                <a:sym typeface="Helvetica"/>
              </a:defRPr>
            </a:pPr>
            <a:r>
              <a:t>We cheated earlier, let’s make it right with an observer!</a:t>
            </a:r>
          </a:p>
          <a:p>
            <a:pPr defTabSz="767715">
              <a:spcBef>
                <a:spcPts val="2700"/>
              </a:spcBef>
              <a:buClr>
                <a:srgbClr val="447FB5"/>
              </a:buClr>
              <a:defRPr sz="5580">
                <a:solidFill>
                  <a:schemeClr val="accent6">
                    <a:hueOff val="-133704"/>
                    <a:satOff val="8281"/>
                    <a:lumOff val="-27269"/>
                  </a:schemeClr>
                </a:solidFill>
                <a:latin typeface="+mj-lt"/>
                <a:ea typeface="+mj-ea"/>
                <a:cs typeface="+mj-cs"/>
                <a:sym typeface="Helvetica"/>
              </a:defRPr>
            </a:pPr>
            <a:r>
              <a:t>See  </a:t>
            </a:r>
            <a:r>
              <a:rPr>
                <a:latin typeface="Monaco"/>
                <a:ea typeface="Monaco"/>
                <a:cs typeface="Monaco"/>
                <a:sym typeface="Monaco"/>
              </a:rPr>
              <a:t>movies_12.R</a:t>
            </a:r>
            <a:r>
              <a:t>.</a:t>
            </a:r>
          </a:p>
        </p:txBody>
      </p:sp>
      <p:sp>
        <p:nvSpPr>
          <p:cNvPr id="448" name="Rectangle"/>
          <p:cNvSpPr/>
          <p:nvPr/>
        </p:nvSpPr>
        <p:spPr>
          <a:xfrm>
            <a:off x="1033450" y="5218450"/>
            <a:ext cx="22317101" cy="671562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49" name="server &lt;- function(input, output, session) {…"/>
          <p:cNvSpPr txBox="1"/>
          <p:nvPr/>
        </p:nvSpPr>
        <p:spPr>
          <a:xfrm>
            <a:off x="1198577" y="5811928"/>
            <a:ext cx="21986846" cy="55286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t>server &lt;- function(input, output, </a:t>
            </a:r>
            <a:r>
              <a:rPr>
                <a:solidFill>
                  <a:srgbClr val="FF9300"/>
                </a:solidFill>
              </a:rPr>
              <a:t>session</a:t>
            </a:r>
            <a:r>
              <a:t>) {</a:t>
            </a:r>
          </a:p>
          <a:p>
            <a:pPr algn="l">
              <a:defRPr sz="3200">
                <a:solidFill>
                  <a:srgbClr val="000000"/>
                </a:solidFill>
                <a:latin typeface="Monaco"/>
                <a:ea typeface="Monaco"/>
                <a:cs typeface="Monaco"/>
                <a:sym typeface="Monaco"/>
              </a:defRPr>
            </a:pPr>
            <a:r>
              <a:t>  ...</a:t>
            </a:r>
          </a:p>
          <a:p>
            <a:pPr algn="l">
              <a:defRPr sz="3200">
                <a:solidFill>
                  <a:srgbClr val="000000"/>
                </a:solidFill>
                <a:latin typeface="Monaco"/>
                <a:ea typeface="Monaco"/>
                <a:cs typeface="Monaco"/>
                <a:sym typeface="Monaco"/>
              </a:defRPr>
            </a:pPr>
            <a:r>
              <a:t>  # Update the maximum allowed n_samp for selected type movies</a:t>
            </a:r>
          </a:p>
          <a:p>
            <a:pPr algn="l">
              <a:defRPr sz="3200">
                <a:solidFill>
                  <a:srgbClr val="000000"/>
                </a:solidFill>
                <a:latin typeface="Monaco"/>
                <a:ea typeface="Monaco"/>
                <a:cs typeface="Monaco"/>
                <a:sym typeface="Monaco"/>
              </a:defRPr>
            </a:pPr>
            <a:r>
              <a:t>  </a:t>
            </a:r>
            <a:r>
              <a:rPr>
                <a:solidFill>
                  <a:srgbClr val="FF40FF"/>
                </a:solidFill>
              </a:rPr>
              <a:t>observe({</a:t>
            </a:r>
          </a:p>
          <a:p>
            <a:pPr algn="l">
              <a:defRPr sz="3200">
                <a:solidFill>
                  <a:srgbClr val="000000"/>
                </a:solidFill>
                <a:latin typeface="Monaco"/>
                <a:ea typeface="Monaco"/>
                <a:cs typeface="Monaco"/>
                <a:sym typeface="Monaco"/>
              </a:defRPr>
            </a:pPr>
            <a:r>
              <a:t>    </a:t>
            </a:r>
            <a:r>
              <a:rPr>
                <a:solidFill>
                  <a:srgbClr val="0433FF"/>
                </a:solidFill>
              </a:rPr>
              <a:t>updateNumericInput(</a:t>
            </a:r>
            <a:r>
              <a:rPr>
                <a:solidFill>
                  <a:srgbClr val="FF9300"/>
                </a:solidFill>
              </a:rPr>
              <a:t>session</a:t>
            </a:r>
            <a:r>
              <a:t>, </a:t>
            </a:r>
            <a:r>
              <a:rPr>
                <a:solidFill>
                  <a:srgbClr val="0096FF"/>
                </a:solidFill>
              </a:rPr>
              <a:t>inputId</a:t>
            </a:r>
            <a:r>
              <a:t> = "n_samp", </a:t>
            </a:r>
          </a:p>
          <a:p>
            <a:pPr algn="l">
              <a:defRPr sz="3200">
                <a:solidFill>
                  <a:srgbClr val="000000"/>
                </a:solidFill>
                <a:latin typeface="Monaco"/>
                <a:ea typeface="Monaco"/>
                <a:cs typeface="Monaco"/>
                <a:sym typeface="Monaco"/>
              </a:defRPr>
            </a:pPr>
            <a:r>
              <a:t>                       </a:t>
            </a:r>
            <a:r>
              <a:rPr>
                <a:solidFill>
                  <a:srgbClr val="0096FF"/>
                </a:solidFill>
              </a:rPr>
              <a:t>value</a:t>
            </a:r>
            <a:r>
              <a:t> = nrow(movies_subset())</a:t>
            </a:r>
          </a:p>
          <a:p>
            <a:pPr algn="l">
              <a:defRPr sz="3200">
                <a:solidFill>
                  <a:srgbClr val="000000"/>
                </a:solidFill>
                <a:latin typeface="Monaco"/>
                <a:ea typeface="Monaco"/>
                <a:cs typeface="Monaco"/>
                <a:sym typeface="Monaco"/>
              </a:defRPr>
            </a:pPr>
            <a:r>
              <a:t>                       </a:t>
            </a:r>
            <a:r>
              <a:rPr>
                <a:solidFill>
                  <a:srgbClr val="0433FF"/>
                </a:solidFill>
              </a:rPr>
              <a:t>)</a:t>
            </a:r>
          </a:p>
          <a:p>
            <a:pPr algn="l">
              <a:defRPr sz="3200">
                <a:solidFill>
                  <a:srgbClr val="000000"/>
                </a:solidFill>
                <a:latin typeface="Monaco"/>
                <a:ea typeface="Monaco"/>
                <a:cs typeface="Monaco"/>
                <a:sym typeface="Monaco"/>
              </a:defRPr>
            </a:pPr>
            <a:r>
              <a:t>  </a:t>
            </a:r>
            <a:r>
              <a:rPr>
                <a:solidFill>
                  <a:srgbClr val="FF40FF"/>
                </a:solidFill>
              </a:rPr>
              <a:t>})</a:t>
            </a:r>
          </a:p>
          <a:p>
            <a:pPr algn="l">
              <a:defRPr sz="3200">
                <a:solidFill>
                  <a:srgbClr val="000000"/>
                </a:solidFill>
                <a:latin typeface="Monaco"/>
                <a:ea typeface="Monaco"/>
                <a:cs typeface="Monaco"/>
                <a:sym typeface="Monaco"/>
              </a:defRPr>
            </a:pPr>
            <a:r>
              <a:t> ...</a:t>
            </a:r>
          </a:p>
          <a:p>
            <a:pPr algn="l">
              <a:defRPr sz="3200">
                <a:solidFill>
                  <a:srgbClr val="000000"/>
                </a:solidFill>
                <a:latin typeface="Monaco"/>
                <a:ea typeface="Monaco"/>
                <a:cs typeface="Monaco"/>
                <a:sym typeface="Monaco"/>
              </a:defRPr>
            </a:pPr>
            <a:r>
              <a:t>}</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Render…"/>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Render</a:t>
            </a:r>
          </a:p>
          <a:p>
            <a:pPr marL="0" indent="0" algn="r" defTabSz="800735">
              <a:spcBef>
                <a:spcPts val="6300"/>
              </a:spcBef>
              <a:buSzTx/>
              <a:buNone/>
              <a:defRPr sz="20370">
                <a:solidFill>
                  <a:srgbClr val="DBDBDB"/>
                </a:solidFill>
              </a:defRPr>
            </a:pPr>
            <a:r>
              <a:t>functions</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Provide a code chunk that describes how an output should be populated…"/>
          <p:cNvSpPr txBox="1">
            <a:spLocks noGrp="1"/>
          </p:cNvSpPr>
          <p:nvPr>
            <p:ph type="body" sz="half" idx="1"/>
          </p:nvPr>
        </p:nvSpPr>
        <p:spPr>
          <a:xfrm>
            <a:off x="666750" y="6088107"/>
            <a:ext cx="23050500" cy="4434870"/>
          </a:xfrm>
          <a:prstGeom prst="rect">
            <a:avLst/>
          </a:prstGeom>
        </p:spPr>
        <p:txBody>
          <a:bodyPr/>
          <a:lstStyle/>
          <a:p>
            <a:r>
              <a:t>Provide a code chunk that describes how an output should be populated</a:t>
            </a:r>
          </a:p>
          <a:p>
            <a:r>
              <a:t>The output will update in response to changes in any reactive values or reactive expressions that are used in the code chunk</a:t>
            </a:r>
          </a:p>
        </p:txBody>
      </p:sp>
      <p:sp>
        <p:nvSpPr>
          <p:cNvPr id="454" name="Render functions"/>
          <p:cNvSpPr txBox="1">
            <a:spLocks noGrp="1"/>
          </p:cNvSpPr>
          <p:nvPr>
            <p:ph type="body" idx="21"/>
          </p:nvPr>
        </p:nvSpPr>
        <p:spPr>
          <a:prstGeom prst="rect">
            <a:avLst/>
          </a:prstGeom>
        </p:spPr>
        <p:txBody>
          <a:bodyPr/>
          <a:lstStyle/>
          <a:p>
            <a:r>
              <a:t>Render functions</a:t>
            </a:r>
          </a:p>
        </p:txBody>
      </p:sp>
      <p:sp>
        <p:nvSpPr>
          <p:cNvPr id="455" name="Rectangle"/>
          <p:cNvSpPr/>
          <p:nvPr/>
        </p:nvSpPr>
        <p:spPr>
          <a:xfrm>
            <a:off x="1033450" y="3206868"/>
            <a:ext cx="22317101" cy="187841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56" name="render*({ [code_chunk] })"/>
          <p:cNvSpPr txBox="1"/>
          <p:nvPr/>
        </p:nvSpPr>
        <p:spPr>
          <a:xfrm>
            <a:off x="1198577" y="3696334"/>
            <a:ext cx="21986846" cy="8994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a:solidFill>
                  <a:srgbClr val="000000"/>
                </a:solidFill>
                <a:latin typeface="Monaco"/>
                <a:ea typeface="Monaco"/>
                <a:cs typeface="Monaco"/>
                <a:sym typeface="Monaco"/>
              </a:defRPr>
            </a:lvl1pPr>
          </a:lstStyle>
          <a:p>
            <a:r>
              <a:t>render*({ [code_chunk] })</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list of reactive functions"/>
          <p:cNvSpPr txBox="1">
            <a:spLocks noGrp="1"/>
          </p:cNvSpPr>
          <p:nvPr>
            <p:ph type="body" idx="21"/>
          </p:nvPr>
        </p:nvSpPr>
        <p:spPr>
          <a:prstGeom prst="rect">
            <a:avLst/>
          </a:prstGeom>
        </p:spPr>
        <p:txBody>
          <a:bodyPr/>
          <a:lstStyle>
            <a:lvl1pPr defTabSz="652145">
              <a:defRPr sz="11850"/>
            </a:lvl1pPr>
          </a:lstStyle>
          <a:p>
            <a:r>
              <a:t>list of reactive functions</a:t>
            </a:r>
          </a:p>
        </p:txBody>
      </p:sp>
      <p:pic>
        <p:nvPicPr>
          <p:cNvPr id="459" name="Screen Shot 2016-09-06 at 21.04.30.png" descr="Screen Shot 2016-09-06 at 21.04.30.png"/>
          <p:cNvPicPr>
            <a:picLocks noChangeAspect="1"/>
          </p:cNvPicPr>
          <p:nvPr/>
        </p:nvPicPr>
        <p:blipFill>
          <a:blip r:embed="rId2"/>
          <a:stretch>
            <a:fillRect/>
          </a:stretch>
        </p:blipFill>
        <p:spPr>
          <a:xfrm>
            <a:off x="3539315" y="2303557"/>
            <a:ext cx="17305370" cy="10030227"/>
          </a:xfrm>
          <a:prstGeom prst="rect">
            <a:avLst/>
          </a:prstGeom>
          <a:ln w="12700">
            <a:miter lim="400000"/>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These functions make objects to display…"/>
          <p:cNvSpPr txBox="1">
            <a:spLocks noGrp="1"/>
          </p:cNvSpPr>
          <p:nvPr>
            <p:ph type="body" sz="half" idx="1"/>
          </p:nvPr>
        </p:nvSpPr>
        <p:spPr>
          <a:xfrm>
            <a:off x="1020750" y="5384111"/>
            <a:ext cx="22342500" cy="5952917"/>
          </a:xfrm>
          <a:prstGeom prst="rect">
            <a:avLst/>
          </a:prstGeom>
        </p:spPr>
        <p:txBody>
          <a:bodyPr/>
          <a:lstStyle/>
          <a:p>
            <a:pPr marL="536797" indent="-536797" defTabSz="726440">
              <a:spcBef>
                <a:spcPts val="2600"/>
              </a:spcBef>
              <a:defRPr sz="5280"/>
            </a:pPr>
            <a:r>
              <a:t>These functions make objects to display</a:t>
            </a:r>
          </a:p>
          <a:p>
            <a:pPr marL="536797" indent="-536797" defTabSz="726440">
              <a:spcBef>
                <a:spcPts val="2600"/>
              </a:spcBef>
              <a:defRPr sz="5280"/>
            </a:pPr>
            <a:r>
              <a:t>Results should always be saved to </a:t>
            </a:r>
            <a:r>
              <a:rPr>
                <a:latin typeface="Monaco"/>
                <a:ea typeface="Monaco"/>
                <a:cs typeface="Monaco"/>
                <a:sym typeface="Monaco"/>
              </a:rPr>
              <a:t>output$</a:t>
            </a:r>
          </a:p>
          <a:p>
            <a:pPr marL="536797" indent="-536797" defTabSz="726440">
              <a:spcBef>
                <a:spcPts val="2600"/>
              </a:spcBef>
              <a:defRPr sz="5280"/>
            </a:pPr>
            <a:r>
              <a:t>They make an observer object that has a block of code associated with it</a:t>
            </a:r>
          </a:p>
          <a:p>
            <a:pPr marL="536797" indent="-536797" defTabSz="726440">
              <a:spcBef>
                <a:spcPts val="2600"/>
              </a:spcBef>
              <a:defRPr sz="5280"/>
            </a:pPr>
            <a:r>
              <a:t>The object will rerun the entire code block to update itself whenever it is invalidated </a:t>
            </a:r>
          </a:p>
        </p:txBody>
      </p:sp>
      <p:sp>
        <p:nvSpPr>
          <p:cNvPr id="462" name="Recap"/>
          <p:cNvSpPr txBox="1">
            <a:spLocks noGrp="1"/>
          </p:cNvSpPr>
          <p:nvPr>
            <p:ph type="body" idx="21"/>
          </p:nvPr>
        </p:nvSpPr>
        <p:spPr>
          <a:prstGeom prst="rect">
            <a:avLst/>
          </a:prstGeom>
        </p:spPr>
        <p:txBody>
          <a:bodyPr/>
          <a:lstStyle/>
          <a:p>
            <a:r>
              <a:t>Recap</a:t>
            </a:r>
          </a:p>
        </p:txBody>
      </p:sp>
      <p:sp>
        <p:nvSpPr>
          <p:cNvPr id="463" name="Rectangle"/>
          <p:cNvSpPr/>
          <p:nvPr/>
        </p:nvSpPr>
        <p:spPr>
          <a:xfrm>
            <a:off x="1033450" y="2597268"/>
            <a:ext cx="22317101" cy="187841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64" name="render*({ [code_chunk] })"/>
          <p:cNvSpPr txBox="1"/>
          <p:nvPr/>
        </p:nvSpPr>
        <p:spPr>
          <a:xfrm>
            <a:off x="1198577" y="3086734"/>
            <a:ext cx="21986846" cy="8994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a:solidFill>
                  <a:srgbClr val="000000"/>
                </a:solidFill>
                <a:latin typeface="Monaco"/>
                <a:ea typeface="Monaco"/>
                <a:cs typeface="Monaco"/>
                <a:sym typeface="Monaco"/>
              </a:defRPr>
            </a:lvl1pPr>
          </a:lstStyle>
          <a:p>
            <a:r>
              <a:t>render*({ [code_chunk] })</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Reactivity…"/>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Reactivity</a:t>
            </a:r>
          </a:p>
          <a:p>
            <a:pPr marL="0" indent="0" algn="r" defTabSz="800735">
              <a:spcBef>
                <a:spcPts val="6300"/>
              </a:spcBef>
              <a:buSzTx/>
              <a:buNone/>
              <a:defRPr sz="20370">
                <a:solidFill>
                  <a:srgbClr val="DBDBDB"/>
                </a:solidFill>
              </a:defRPr>
            </a:pPr>
            <a:r>
              <a:t>101</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6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68"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469"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470"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471" name="Run the app in movies_12.R.…"/>
          <p:cNvSpPr txBox="1">
            <a:spLocks noGrp="1"/>
          </p:cNvSpPr>
          <p:nvPr>
            <p:ph type="body" idx="21"/>
          </p:nvPr>
        </p:nvSpPr>
        <p:spPr>
          <a:xfrm>
            <a:off x="3469381" y="3184662"/>
            <a:ext cx="17445237" cy="7346676"/>
          </a:xfrm>
          <a:prstGeom prst="rect">
            <a:avLst/>
          </a:prstGeom>
        </p:spPr>
        <p:txBody>
          <a:bodyPr/>
          <a:lstStyle/>
          <a:p>
            <a:r>
              <a:t>Run the app in </a:t>
            </a:r>
            <a:r>
              <a:rPr>
                <a:latin typeface="Monaco"/>
                <a:ea typeface="Monaco"/>
                <a:cs typeface="Monaco"/>
                <a:sym typeface="Monaco"/>
              </a:rPr>
              <a:t>movies_12.R</a:t>
            </a:r>
            <a:r>
              <a:t>. </a:t>
            </a:r>
          </a:p>
          <a:p>
            <a:r>
              <a:t>Try entering a few different plot titles and observe that the plot title updates however the sampled data that is being plotted does not.</a:t>
            </a:r>
          </a:p>
          <a:p>
            <a:r>
              <a:t>Given that the </a:t>
            </a:r>
            <a:r>
              <a:rPr>
                <a:latin typeface="Monaco"/>
                <a:ea typeface="Monaco"/>
                <a:cs typeface="Monaco"/>
                <a:sym typeface="Monaco"/>
              </a:rPr>
              <a:t>renderPlot()</a:t>
            </a:r>
            <a:r>
              <a:t> function reruns each time </a:t>
            </a:r>
            <a:r>
              <a:rPr>
                <a:latin typeface="Monaco"/>
                <a:ea typeface="Monaco"/>
                <a:cs typeface="Monaco"/>
                <a:sym typeface="Monaco"/>
              </a:rPr>
              <a:t>input$plot_title</a:t>
            </a:r>
            <a:r>
              <a:t> changes, why does the sample stay the same?</a:t>
            </a:r>
          </a:p>
        </p:txBody>
      </p:sp>
      <p:pic>
        <p:nvPicPr>
          <p:cNvPr id="472" name="timer_1min.mov" descr="timer_1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267200" cy="15240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489" fill="hold"/>
                                        <p:tgtEl>
                                          <p:spTgt spid="47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72"/>
                </p:tgtEl>
              </p:cMediaNode>
            </p:video>
            <p:seq concurrent="1" prevAc="none" nextAc="seek">
              <p:cTn id="8" restart="whenNotActive" fill="hold" evtFilter="cancelBubble" nodeType="interactiveSeq">
                <p:stCondLst>
                  <p:cond evt="onClick" delay="0">
                    <p:tgtEl>
                      <p:spTgt spid="47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72"/>
                                        </p:tgtEl>
                                      </p:cBhvr>
                                    </p:cmd>
                                  </p:childTnLst>
                                </p:cTn>
                              </p:par>
                            </p:childTnLst>
                          </p:cTn>
                        </p:par>
                      </p:childTnLst>
                    </p:cTn>
                  </p:par>
                </p:childTnLst>
              </p:cTn>
              <p:nextCondLst>
                <p:cond evt="onClick" delay="0">
                  <p:tgtEl>
                    <p:spTgt spid="472"/>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75"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76"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77"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sp>
        <p:nvSpPr>
          <p:cNvPr id="478" name="Because the data frame that is used in the plot is defined as a reactive expression with a code chunk that does not depend on input$plot_title."/>
          <p:cNvSpPr txBox="1">
            <a:spLocks noGrp="1"/>
          </p:cNvSpPr>
          <p:nvPr>
            <p:ph type="body" idx="21"/>
          </p:nvPr>
        </p:nvSpPr>
        <p:spPr>
          <a:xfrm>
            <a:off x="3469381" y="3517900"/>
            <a:ext cx="17445237" cy="3393601"/>
          </a:xfrm>
          <a:prstGeom prst="rect">
            <a:avLst/>
          </a:prstGeom>
        </p:spPr>
        <p:txBody>
          <a:bodyPr anchor="ctr"/>
          <a:lstStyle/>
          <a:p>
            <a:pPr marL="0" indent="0" algn="ctr">
              <a:buSzTx/>
              <a:buNone/>
            </a:pPr>
            <a:r>
              <a:t>Because the data frame that is used in the plot is defined as a reactive expression with a code chunk that does not depend on </a:t>
            </a:r>
            <a:r>
              <a:rPr>
                <a:latin typeface="Monaco"/>
                <a:ea typeface="Monaco"/>
                <a:cs typeface="Monaco"/>
                <a:sym typeface="Monaco"/>
              </a:rPr>
              <a:t>input$plot_title</a:t>
            </a:r>
            <a:r>
              <a:t>.</a:t>
            </a:r>
          </a:p>
        </p:txBody>
      </p:sp>
      <p:pic>
        <p:nvPicPr>
          <p:cNvPr id="479"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63" name="Image" descr="Image"/>
          <p:cNvPicPr>
            <a:picLocks noChangeAspect="1"/>
          </p:cNvPicPr>
          <p:nvPr/>
        </p:nvPicPr>
        <p:blipFill>
          <a:blip r:embed="rId2"/>
          <a:stretch>
            <a:fillRect/>
          </a:stretch>
        </p:blipFill>
        <p:spPr>
          <a:xfrm>
            <a:off x="21493725" y="12348527"/>
            <a:ext cx="2764118" cy="939801"/>
          </a:xfrm>
          <a:prstGeom prst="rect">
            <a:avLst/>
          </a:prstGeom>
          <a:ln w="12700">
            <a:miter lim="400000"/>
          </a:ln>
        </p:spPr>
      </p:pic>
      <p:sp>
        <p:nvSpPr>
          <p:cNvPr id="3" name="Text Placeholder 2">
            <a:extLst>
              <a:ext uri="{FF2B5EF4-FFF2-40B4-BE49-F238E27FC236}">
                <a16:creationId xmlns:a16="http://schemas.microsoft.com/office/drawing/2014/main" id="{083C30E2-EA65-4493-AF3F-6A2C02515303}"/>
              </a:ext>
            </a:extLst>
          </p:cNvPr>
          <p:cNvSpPr>
            <a:spLocks noGrp="1"/>
          </p:cNvSpPr>
          <p:nvPr>
            <p:ph type="body" sz="quarter" idx="21"/>
          </p:nvPr>
        </p:nvSpPr>
        <p:spPr/>
        <p:txBody>
          <a:bodyPr/>
          <a:lstStyle/>
          <a:p>
            <a:r>
              <a:rPr lang="en-US" dirty="0"/>
              <a:t>Class Break</a:t>
            </a:r>
          </a:p>
        </p:txBody>
      </p:sp>
    </p:spTree>
    <p:extLst>
      <p:ext uri="{BB962C8B-B14F-4D97-AF65-F5344CB8AC3E}">
        <p14:creationId xmlns:p14="http://schemas.microsoft.com/office/powerpoint/2010/main" val="1372449366"/>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87" name="Understanding UI"/>
          <p:cNvSpPr txBox="1">
            <a:spLocks noGrp="1"/>
          </p:cNvSpPr>
          <p:nvPr>
            <p:ph type="body" idx="21"/>
          </p:nvPr>
        </p:nvSpPr>
        <p:spPr>
          <a:prstGeom prst="rect">
            <a:avLst/>
          </a:prstGeom>
        </p:spPr>
        <p:txBody>
          <a:bodyPr/>
          <a:lstStyle/>
          <a:p>
            <a:r>
              <a:rPr dirty="0"/>
              <a:t>Understanding UI</a:t>
            </a:r>
          </a:p>
        </p:txBody>
      </p:sp>
      <p:sp>
        <p:nvSpPr>
          <p:cNvPr id="188" name="Rectangle"/>
          <p:cNvSpPr txBox="1">
            <a:spLocks noGrp="1"/>
          </p:cNvSpPr>
          <p:nvPr>
            <p:ph type="body" idx="22"/>
          </p:nvPr>
        </p:nvSpPr>
        <p:spPr>
          <a:prstGeom prst="rect">
            <a:avLst/>
          </a:prstGeom>
        </p:spPr>
        <p:txBody>
          <a:bodyPr/>
          <a:lstStyle/>
          <a:p>
            <a:endParaRPr/>
          </a:p>
        </p:txBody>
      </p:sp>
      <p:sp>
        <p:nvSpPr>
          <p:cNvPr id="189"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90"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Double-click to edit"/>
          <p:cNvSpPr txBox="1">
            <a:spLocks noGrp="1"/>
          </p:cNvSpPr>
          <p:nvPr>
            <p:ph type="title"/>
          </p:nvPr>
        </p:nvSpPr>
        <p:spPr>
          <a:prstGeom prst="rect">
            <a:avLst/>
          </a:prstGeom>
        </p:spPr>
        <p:txBody>
          <a:bodyPr/>
          <a:lstStyle>
            <a:lvl1pPr defTabSz="676909">
              <a:defRPr sz="12300"/>
            </a:lvl1pPr>
          </a:lstStyle>
          <a:p>
            <a:r>
              <a:t> </a:t>
            </a:r>
          </a:p>
        </p:txBody>
      </p:sp>
      <p:sp>
        <p:nvSpPr>
          <p:cNvPr id="193" name="Web application UI is ultimately HTML/CSS/JavaScript…"/>
          <p:cNvSpPr txBox="1">
            <a:spLocks noGrp="1"/>
          </p:cNvSpPr>
          <p:nvPr>
            <p:ph type="body" idx="1"/>
          </p:nvPr>
        </p:nvSpPr>
        <p:spPr>
          <a:prstGeom prst="rect">
            <a:avLst/>
          </a:prstGeom>
        </p:spPr>
        <p:txBody>
          <a:bodyPr/>
          <a:lstStyle/>
          <a:p>
            <a:r>
              <a:rPr dirty="0"/>
              <a:t>Web application UI is ultimately HTML/CSS/JavaScript</a:t>
            </a:r>
          </a:p>
          <a:p>
            <a:r>
              <a:rPr lang="en-US" dirty="0"/>
              <a:t>Shiny allows</a:t>
            </a:r>
            <a:r>
              <a:rPr dirty="0"/>
              <a:t> R users write user interfaces using a simple, familiar-looking API…</a:t>
            </a:r>
          </a:p>
          <a:p>
            <a:r>
              <a:rPr dirty="0"/>
              <a:t>…but no limits for advanced users</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Ladder of…"/>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Ladder of</a:t>
            </a:r>
          </a:p>
          <a:p>
            <a:pPr marL="0" indent="0" algn="r" defTabSz="800735">
              <a:spcBef>
                <a:spcPts val="6300"/>
              </a:spcBef>
              <a:buSzTx/>
              <a:buNone/>
              <a:defRPr sz="20370">
                <a:solidFill>
                  <a:srgbClr val="DBDBDB"/>
                </a:solidFill>
              </a:defRPr>
            </a:pPr>
            <a:r>
              <a:t>progression</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Ladder of UI Progression"/>
          <p:cNvSpPr txBox="1">
            <a:spLocks noGrp="1"/>
          </p:cNvSpPr>
          <p:nvPr>
            <p:ph type="title"/>
          </p:nvPr>
        </p:nvSpPr>
        <p:spPr>
          <a:prstGeom prst="rect">
            <a:avLst/>
          </a:prstGeom>
        </p:spPr>
        <p:txBody>
          <a:bodyPr/>
          <a:lstStyle>
            <a:lvl1pPr defTabSz="668655">
              <a:defRPr sz="12150"/>
            </a:lvl1pPr>
          </a:lstStyle>
          <a:p>
            <a:r>
              <a:t>Ladder of UI Progression</a:t>
            </a:r>
          </a:p>
        </p:txBody>
      </p:sp>
      <p:sp>
        <p:nvSpPr>
          <p:cNvPr id="198" name="Step 1. Shiny built-in inputs/outputs and layouts (sidebarLayout, navbarPage, tabsetPanel)…"/>
          <p:cNvSpPr txBox="1">
            <a:spLocks noGrp="1"/>
          </p:cNvSpPr>
          <p:nvPr>
            <p:ph type="body" idx="1"/>
          </p:nvPr>
        </p:nvSpPr>
        <p:spPr>
          <a:prstGeom prst="rect">
            <a:avLst/>
          </a:prstGeom>
        </p:spPr>
        <p:txBody>
          <a:bodyPr/>
          <a:lstStyle/>
          <a:p>
            <a:pPr marL="457497" indent="-457497" defTabSz="619125">
              <a:spcBef>
                <a:spcPts val="4800"/>
              </a:spcBef>
              <a:defRPr sz="5250"/>
            </a:pPr>
            <a:r>
              <a:t>Step 1. Shiny built-in inputs/outputs and layouts (sidebarLayout, navbarPage, tabsetPanel)</a:t>
            </a:r>
          </a:p>
          <a:p>
            <a:pPr marL="457497" indent="-457497" defTabSz="619125">
              <a:spcBef>
                <a:spcPts val="4800"/>
              </a:spcBef>
              <a:defRPr sz="5250"/>
            </a:pPr>
            <a:r>
              <a:t>Step 2. Use functions from external packages (shinythemes, shinydashboard, shinybs)</a:t>
            </a:r>
          </a:p>
          <a:p>
            <a:pPr marL="457497" indent="-457497" defTabSz="619125">
              <a:spcBef>
                <a:spcPts val="4800"/>
              </a:spcBef>
              <a:defRPr sz="5250"/>
            </a:pPr>
            <a:r>
              <a:t>Step 3. Use tag objects, write UI functions</a:t>
            </a:r>
          </a:p>
          <a:p>
            <a:pPr marL="457497" indent="-457497" defTabSz="619125">
              <a:spcBef>
                <a:spcPts val="4800"/>
              </a:spcBef>
              <a:defRPr sz="5250"/>
            </a:pPr>
            <a:r>
              <a:t>Step 4. Author HTML templates</a:t>
            </a:r>
          </a:p>
          <a:p>
            <a:pPr marL="457497" indent="-457497" defTabSz="619125">
              <a:spcBef>
                <a:spcPts val="4800"/>
              </a:spcBef>
              <a:defRPr sz="5250"/>
            </a:pPr>
            <a:r>
              <a:t>Step 5. Create custom inputs/outputs, wrap existing CSS/JS libraries and frameworks</a:t>
            </a:r>
          </a:p>
        </p:txBody>
      </p:sp>
      <p:sp>
        <p:nvSpPr>
          <p:cNvPr id="199" name="Our focus today"/>
          <p:cNvSpPr/>
          <p:nvPr/>
        </p:nvSpPr>
        <p:spPr>
          <a:xfrm>
            <a:off x="13021031" y="6604424"/>
            <a:ext cx="5618164" cy="1270001"/>
          </a:xfrm>
          <a:custGeom>
            <a:avLst/>
            <a:gdLst/>
            <a:ahLst/>
            <a:cxnLst>
              <a:cxn ang="0">
                <a:pos x="wd2" y="hd2"/>
              </a:cxn>
              <a:cxn ang="5400000">
                <a:pos x="wd2" y="hd2"/>
              </a:cxn>
              <a:cxn ang="10800000">
                <a:pos x="wd2" y="hd2"/>
              </a:cxn>
              <a:cxn ang="16200000">
                <a:pos x="wd2" y="hd2"/>
              </a:cxn>
            </a:cxnLst>
            <a:rect l="0" t="0" r="r" b="b"/>
            <a:pathLst>
              <a:path w="21600" h="21600" extrusionOk="0">
                <a:moveTo>
                  <a:pt x="1221" y="0"/>
                </a:moveTo>
                <a:cubicBezTo>
                  <a:pt x="1086" y="0"/>
                  <a:pt x="977" y="484"/>
                  <a:pt x="977" y="1080"/>
                </a:cubicBezTo>
                <a:lnTo>
                  <a:pt x="977" y="8640"/>
                </a:lnTo>
                <a:lnTo>
                  <a:pt x="0" y="10800"/>
                </a:lnTo>
                <a:lnTo>
                  <a:pt x="977" y="12960"/>
                </a:lnTo>
                <a:lnTo>
                  <a:pt x="977" y="20520"/>
                </a:lnTo>
                <a:cubicBezTo>
                  <a:pt x="977" y="21116"/>
                  <a:pt x="1086" y="21600"/>
                  <a:pt x="1221" y="21600"/>
                </a:cubicBezTo>
                <a:lnTo>
                  <a:pt x="21356" y="21600"/>
                </a:lnTo>
                <a:cubicBezTo>
                  <a:pt x="21491" y="21600"/>
                  <a:pt x="21600" y="21116"/>
                  <a:pt x="21600" y="20520"/>
                </a:cubicBezTo>
                <a:lnTo>
                  <a:pt x="21600" y="1080"/>
                </a:lnTo>
                <a:cubicBezTo>
                  <a:pt x="21600" y="484"/>
                  <a:pt x="21491" y="0"/>
                  <a:pt x="21356" y="0"/>
                </a:cubicBezTo>
                <a:lnTo>
                  <a:pt x="1221" y="0"/>
                </a:lnTo>
                <a:close/>
              </a:path>
            </a:pathLst>
          </a:custGeom>
          <a:solidFill>
            <a:schemeClr val="accent1">
              <a:satOff val="-5995"/>
              <a:lumOff val="-11002"/>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b="1">
                <a:solidFill>
                  <a:srgbClr val="FFFFFF"/>
                </a:solidFill>
                <a:latin typeface="+mj-lt"/>
                <a:ea typeface="+mj-ea"/>
                <a:cs typeface="+mj-cs"/>
                <a:sym typeface="Helvetica"/>
              </a:defRPr>
            </a:lvl1pPr>
          </a:lstStyle>
          <a:p>
            <a:r>
              <a:t>Our focus today</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High level…"/>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High level</a:t>
            </a:r>
          </a:p>
          <a:p>
            <a:pPr marL="0" indent="0" algn="r" defTabSz="800735">
              <a:spcBef>
                <a:spcPts val="6300"/>
              </a:spcBef>
              <a:buSzTx/>
              <a:buNone/>
              <a:defRPr sz="20370">
                <a:solidFill>
                  <a:srgbClr val="DBDBDB"/>
                </a:solidFill>
              </a:defRPr>
            </a:pPr>
            <a:r>
              <a:t>view</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Multiple levels of abstraction"/>
          <p:cNvSpPr txBox="1">
            <a:spLocks noGrp="1"/>
          </p:cNvSpPr>
          <p:nvPr>
            <p:ph type="body" idx="21"/>
          </p:nvPr>
        </p:nvSpPr>
        <p:spPr>
          <a:prstGeom prst="rect">
            <a:avLst/>
          </a:prstGeom>
        </p:spPr>
        <p:txBody>
          <a:bodyPr>
            <a:normAutofit fontScale="92500"/>
          </a:bodyPr>
          <a:lstStyle>
            <a:lvl1pPr defTabSz="553084">
              <a:defRPr sz="10050"/>
            </a:lvl1pPr>
          </a:lstStyle>
          <a:p>
            <a:r>
              <a:t>Multiple levels of abstraction</a:t>
            </a:r>
          </a:p>
        </p:txBody>
      </p:sp>
      <p:sp>
        <p:nvSpPr>
          <p:cNvPr id="204" name="High-level funcs…"/>
          <p:cNvSpPr/>
          <p:nvPr/>
        </p:nvSpPr>
        <p:spPr>
          <a:xfrm>
            <a:off x="1489934" y="2427030"/>
            <a:ext cx="6615396" cy="2225680"/>
          </a:xfrm>
          <a:prstGeom prst="rect">
            <a:avLst/>
          </a:prstGeom>
          <a:solidFill>
            <a:srgbClr val="E7E7E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a:latin typeface="+mj-lt"/>
                <a:ea typeface="+mj-ea"/>
                <a:cs typeface="+mj-cs"/>
                <a:sym typeface="Helvetica"/>
              </a:defRPr>
            </a:pPr>
            <a:r>
              <a:rPr b="1"/>
              <a:t>High-level funcs</a:t>
            </a:r>
          </a:p>
          <a:p>
            <a:pPr>
              <a:defRPr>
                <a:latin typeface="+mj-lt"/>
                <a:ea typeface="+mj-ea"/>
                <a:cs typeface="+mj-cs"/>
                <a:sym typeface="Helvetica"/>
              </a:defRPr>
            </a:pPr>
            <a:r>
              <a:rPr sz="4000">
                <a:latin typeface="Monaco"/>
                <a:ea typeface="Monaco"/>
                <a:cs typeface="Monaco"/>
                <a:sym typeface="Monaco"/>
              </a:rPr>
              <a:t>fluidRow(...)</a:t>
            </a:r>
          </a:p>
        </p:txBody>
      </p:sp>
      <p:sp>
        <p:nvSpPr>
          <p:cNvPr id="205" name="htmltools tags…"/>
          <p:cNvSpPr/>
          <p:nvPr/>
        </p:nvSpPr>
        <p:spPr>
          <a:xfrm>
            <a:off x="7814652" y="5680581"/>
            <a:ext cx="8754695" cy="2354838"/>
          </a:xfrm>
          <a:prstGeom prst="rect">
            <a:avLst/>
          </a:prstGeom>
          <a:solidFill>
            <a:srgbClr val="E7E7E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a:latin typeface="+mj-lt"/>
                <a:ea typeface="+mj-ea"/>
                <a:cs typeface="+mj-cs"/>
                <a:sym typeface="Helvetica"/>
              </a:defRPr>
            </a:pPr>
            <a:r>
              <a:rPr b="1"/>
              <a:t>htmltools tags</a:t>
            </a:r>
          </a:p>
          <a:p>
            <a:pPr>
              <a:defRPr>
                <a:latin typeface="+mj-lt"/>
                <a:ea typeface="+mj-ea"/>
                <a:cs typeface="+mj-cs"/>
                <a:sym typeface="Helvetica"/>
              </a:defRPr>
            </a:pPr>
            <a:r>
              <a:rPr sz="4000">
                <a:latin typeface="Monaco"/>
                <a:ea typeface="Monaco"/>
                <a:cs typeface="Monaco"/>
                <a:sym typeface="Monaco"/>
              </a:rPr>
              <a:t>div(class="row", ...)</a:t>
            </a:r>
          </a:p>
        </p:txBody>
      </p:sp>
      <p:sp>
        <p:nvSpPr>
          <p:cNvPr id="206" name="Raw HTML markup…"/>
          <p:cNvSpPr/>
          <p:nvPr/>
        </p:nvSpPr>
        <p:spPr>
          <a:xfrm>
            <a:off x="12631206" y="9063290"/>
            <a:ext cx="10540427" cy="2354839"/>
          </a:xfrm>
          <a:prstGeom prst="rect">
            <a:avLst/>
          </a:prstGeom>
          <a:solidFill>
            <a:srgbClr val="E7E7E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a:latin typeface="+mj-lt"/>
                <a:ea typeface="+mj-ea"/>
                <a:cs typeface="+mj-cs"/>
                <a:sym typeface="Helvetica"/>
              </a:defRPr>
            </a:pPr>
            <a:r>
              <a:rPr b="1"/>
              <a:t>Raw HTML markup</a:t>
            </a:r>
          </a:p>
          <a:p>
            <a:pPr>
              <a:defRPr>
                <a:latin typeface="+mj-lt"/>
                <a:ea typeface="+mj-ea"/>
                <a:cs typeface="+mj-cs"/>
                <a:sym typeface="Helvetica"/>
              </a:defRPr>
            </a:pPr>
            <a:r>
              <a:rPr sz="4000">
                <a:latin typeface="Monaco"/>
                <a:ea typeface="Monaco"/>
                <a:cs typeface="Monaco"/>
                <a:sym typeface="Monaco"/>
              </a:rPr>
              <a:t>&lt;div class="row"&gt;...&lt;/div&gt;</a:t>
            </a:r>
          </a:p>
        </p:txBody>
      </p:sp>
      <p:sp>
        <p:nvSpPr>
          <p:cNvPr id="209" name="Connection Line"/>
          <p:cNvSpPr/>
          <p:nvPr/>
        </p:nvSpPr>
        <p:spPr>
          <a:xfrm>
            <a:off x="9012048" y="3585702"/>
            <a:ext cx="1595193" cy="14546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527" y="1614"/>
                  <a:pt x="20727" y="8814"/>
                  <a:pt x="21600" y="21600"/>
                </a:cubicBezTo>
              </a:path>
            </a:pathLst>
          </a:custGeom>
          <a:ln w="127000">
            <a:solidFill>
              <a:srgbClr val="5A5F5E"/>
            </a:solidFill>
            <a:miter lim="400000"/>
            <a:tailEnd type="triangle"/>
          </a:ln>
        </p:spPr>
        <p:txBody>
          <a:bodyPr/>
          <a:lstStyle/>
          <a:p>
            <a:endParaRPr/>
          </a:p>
        </p:txBody>
      </p:sp>
      <p:sp>
        <p:nvSpPr>
          <p:cNvPr id="210" name="Connection Line"/>
          <p:cNvSpPr/>
          <p:nvPr/>
        </p:nvSpPr>
        <p:spPr>
          <a:xfrm>
            <a:off x="17277095" y="6967921"/>
            <a:ext cx="1595193" cy="14546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527" y="1614"/>
                  <a:pt x="20727" y="8814"/>
                  <a:pt x="21600" y="21600"/>
                </a:cubicBezTo>
              </a:path>
            </a:pathLst>
          </a:custGeom>
          <a:ln w="127000">
            <a:solidFill>
              <a:srgbClr val="5A5F5E"/>
            </a:solidFill>
            <a:miter lim="400000"/>
            <a:tailEnd type="triangle"/>
          </a:ln>
        </p:spPr>
        <p:txBody>
          <a:bodyPr/>
          <a:lstStyle/>
          <a:p>
            <a:endParaRP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Raw HTML markup…"/>
          <p:cNvSpPr/>
          <p:nvPr/>
        </p:nvSpPr>
        <p:spPr>
          <a:xfrm>
            <a:off x="12631206" y="9063290"/>
            <a:ext cx="10540427" cy="2354839"/>
          </a:xfrm>
          <a:prstGeom prst="rect">
            <a:avLst/>
          </a:prstGeom>
          <a:solidFill>
            <a:srgbClr val="E7E7E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a:latin typeface="+mj-lt"/>
                <a:ea typeface="+mj-ea"/>
                <a:cs typeface="+mj-cs"/>
                <a:sym typeface="Helvetica"/>
              </a:defRPr>
            </a:pPr>
            <a:r>
              <a:rPr b="1"/>
              <a:t>Raw HTML markup</a:t>
            </a:r>
          </a:p>
          <a:p>
            <a:pPr>
              <a:defRPr>
                <a:latin typeface="+mj-lt"/>
                <a:ea typeface="+mj-ea"/>
                <a:cs typeface="+mj-cs"/>
                <a:sym typeface="Helvetica"/>
              </a:defRPr>
            </a:pPr>
            <a:r>
              <a:rPr sz="4000">
                <a:latin typeface="Monaco"/>
                <a:ea typeface="Monaco"/>
                <a:cs typeface="Monaco"/>
                <a:sym typeface="Monaco"/>
              </a:rPr>
              <a:t>&lt;div class="row"&gt;...&lt;/div&gt;</a:t>
            </a:r>
          </a:p>
        </p:txBody>
      </p:sp>
      <p:sp>
        <p:nvSpPr>
          <p:cNvPr id="213" name="htmltools tags…"/>
          <p:cNvSpPr/>
          <p:nvPr/>
        </p:nvSpPr>
        <p:spPr>
          <a:xfrm>
            <a:off x="7814652" y="5680581"/>
            <a:ext cx="8754695" cy="2354838"/>
          </a:xfrm>
          <a:prstGeom prst="rect">
            <a:avLst/>
          </a:prstGeom>
          <a:solidFill>
            <a:srgbClr val="E7E7E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a:latin typeface="+mj-lt"/>
                <a:ea typeface="+mj-ea"/>
                <a:cs typeface="+mj-cs"/>
                <a:sym typeface="Helvetica"/>
              </a:defRPr>
            </a:pPr>
            <a:r>
              <a:rPr b="1"/>
              <a:t>htmltools tags</a:t>
            </a:r>
          </a:p>
          <a:p>
            <a:pPr>
              <a:defRPr>
                <a:latin typeface="+mj-lt"/>
                <a:ea typeface="+mj-ea"/>
                <a:cs typeface="+mj-cs"/>
                <a:sym typeface="Helvetica"/>
              </a:defRPr>
            </a:pPr>
            <a:r>
              <a:rPr sz="4000">
                <a:latin typeface="Monaco"/>
                <a:ea typeface="Monaco"/>
                <a:cs typeface="Monaco"/>
                <a:sym typeface="Monaco"/>
              </a:rPr>
              <a:t>div(class="row", ...)</a:t>
            </a:r>
          </a:p>
        </p:txBody>
      </p:sp>
      <p:sp>
        <p:nvSpPr>
          <p:cNvPr id="214" name="High-level funcs…"/>
          <p:cNvSpPr/>
          <p:nvPr/>
        </p:nvSpPr>
        <p:spPr>
          <a:xfrm>
            <a:off x="1489934" y="2427030"/>
            <a:ext cx="6615396" cy="2225680"/>
          </a:xfrm>
          <a:prstGeom prst="rect">
            <a:avLst/>
          </a:prstGeom>
          <a:solidFill>
            <a:srgbClr val="E7E7E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a:latin typeface="+mj-lt"/>
                <a:ea typeface="+mj-ea"/>
                <a:cs typeface="+mj-cs"/>
                <a:sym typeface="Helvetica"/>
              </a:defRPr>
            </a:pPr>
            <a:r>
              <a:rPr b="1"/>
              <a:t>High-level funcs</a:t>
            </a:r>
          </a:p>
          <a:p>
            <a:pPr>
              <a:defRPr>
                <a:latin typeface="+mj-lt"/>
                <a:ea typeface="+mj-ea"/>
                <a:cs typeface="+mj-cs"/>
                <a:sym typeface="Helvetica"/>
              </a:defRPr>
            </a:pPr>
            <a:r>
              <a:rPr sz="4000">
                <a:latin typeface="Monaco"/>
                <a:ea typeface="Monaco"/>
                <a:cs typeface="Monaco"/>
                <a:sym typeface="Monaco"/>
              </a:rPr>
              <a:t>fluidRow(...)</a:t>
            </a:r>
          </a:p>
        </p:txBody>
      </p:sp>
      <p:sp>
        <p:nvSpPr>
          <p:cNvPr id="215" name="Mix and Match Freely"/>
          <p:cNvSpPr txBox="1">
            <a:spLocks noGrp="1"/>
          </p:cNvSpPr>
          <p:nvPr>
            <p:ph type="body" idx="21"/>
          </p:nvPr>
        </p:nvSpPr>
        <p:spPr>
          <a:prstGeom prst="rect">
            <a:avLst/>
          </a:prstGeom>
        </p:spPr>
        <p:txBody>
          <a:bodyPr/>
          <a:lstStyle/>
          <a:p>
            <a:r>
              <a:t>Mix and Match Freely</a:t>
            </a:r>
          </a:p>
        </p:txBody>
      </p:sp>
      <p:sp>
        <p:nvSpPr>
          <p:cNvPr id="219" name="Connection Line"/>
          <p:cNvSpPr/>
          <p:nvPr/>
        </p:nvSpPr>
        <p:spPr>
          <a:xfrm>
            <a:off x="9012048" y="3585702"/>
            <a:ext cx="1595193" cy="14546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527" y="1614"/>
                  <a:pt x="20727" y="8814"/>
                  <a:pt x="21600" y="21600"/>
                </a:cubicBezTo>
              </a:path>
            </a:pathLst>
          </a:custGeom>
          <a:ln w="127000">
            <a:solidFill>
              <a:srgbClr val="5A5F5E"/>
            </a:solidFill>
            <a:miter lim="400000"/>
            <a:headEnd type="triangle"/>
            <a:tailEnd type="triangle"/>
          </a:ln>
        </p:spPr>
        <p:txBody>
          <a:bodyPr/>
          <a:lstStyle/>
          <a:p>
            <a:endParaRPr/>
          </a:p>
        </p:txBody>
      </p:sp>
      <p:sp>
        <p:nvSpPr>
          <p:cNvPr id="220" name="Connection Line"/>
          <p:cNvSpPr/>
          <p:nvPr/>
        </p:nvSpPr>
        <p:spPr>
          <a:xfrm>
            <a:off x="17277095" y="6967921"/>
            <a:ext cx="1595193" cy="14546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527" y="1614"/>
                  <a:pt x="20727" y="8814"/>
                  <a:pt x="21600" y="21600"/>
                </a:cubicBezTo>
              </a:path>
            </a:pathLst>
          </a:custGeom>
          <a:ln w="127000">
            <a:solidFill>
              <a:srgbClr val="5A5F5E"/>
            </a:solidFill>
            <a:miter lim="400000"/>
            <a:headEnd type="triangle"/>
            <a:tailEnd type="triangle"/>
          </a:ln>
        </p:spPr>
        <p:txBody>
          <a:bodyPr/>
          <a:lstStyle/>
          <a:p>
            <a:endParaRPr/>
          </a:p>
        </p:txBody>
      </p:sp>
      <p:sp>
        <p:nvSpPr>
          <p:cNvPr id="221" name="Connection Line"/>
          <p:cNvSpPr/>
          <p:nvPr/>
        </p:nvSpPr>
        <p:spPr>
          <a:xfrm>
            <a:off x="8995840" y="2698484"/>
            <a:ext cx="10687066" cy="5726328"/>
          </a:xfrm>
          <a:custGeom>
            <a:avLst/>
            <a:gdLst/>
            <a:ahLst/>
            <a:cxnLst>
              <a:cxn ang="0">
                <a:pos x="wd2" y="hd2"/>
              </a:cxn>
              <a:cxn ang="5400000">
                <a:pos x="wd2" y="hd2"/>
              </a:cxn>
              <a:cxn ang="10800000">
                <a:pos x="wd2" y="hd2"/>
              </a:cxn>
              <a:cxn ang="16200000">
                <a:pos x="wd2" y="hd2"/>
              </a:cxn>
            </a:cxnLst>
            <a:rect l="0" t="0" r="r" b="b"/>
            <a:pathLst>
              <a:path w="21575" h="19839" extrusionOk="0">
                <a:moveTo>
                  <a:pt x="0" y="408"/>
                </a:moveTo>
                <a:cubicBezTo>
                  <a:pt x="14408" y="-1761"/>
                  <a:pt x="21600" y="4716"/>
                  <a:pt x="21575" y="19839"/>
                </a:cubicBezTo>
              </a:path>
            </a:pathLst>
          </a:custGeom>
          <a:ln w="127000">
            <a:solidFill>
              <a:srgbClr val="5A5F5E"/>
            </a:solidFill>
            <a:miter lim="400000"/>
            <a:headEnd type="triangle"/>
            <a:tailEnd type="triangle"/>
          </a:ln>
        </p:spPr>
        <p:txBody>
          <a:bodyPr/>
          <a:lstStyle/>
          <a:p>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Reactions"/>
          <p:cNvSpPr txBox="1">
            <a:spLocks noGrp="1"/>
          </p:cNvSpPr>
          <p:nvPr>
            <p:ph type="title"/>
          </p:nvPr>
        </p:nvSpPr>
        <p:spPr>
          <a:prstGeom prst="rect">
            <a:avLst/>
          </a:prstGeom>
        </p:spPr>
        <p:txBody>
          <a:bodyPr/>
          <a:lstStyle>
            <a:lvl1pPr defTabSz="676909">
              <a:defRPr sz="12300"/>
            </a:lvl1pPr>
          </a:lstStyle>
          <a:p>
            <a:r>
              <a:t>Reactions</a:t>
            </a:r>
          </a:p>
        </p:txBody>
      </p:sp>
      <p:sp>
        <p:nvSpPr>
          <p:cNvPr id="204" name="The input$ list stores the current value of each input object under its name."/>
          <p:cNvSpPr txBox="1">
            <a:spLocks noGrp="1"/>
          </p:cNvSpPr>
          <p:nvPr>
            <p:ph type="body" sz="quarter" idx="1"/>
          </p:nvPr>
        </p:nvSpPr>
        <p:spPr>
          <a:xfrm>
            <a:off x="666750" y="2312924"/>
            <a:ext cx="23050500" cy="2169278"/>
          </a:xfrm>
          <a:prstGeom prst="rect">
            <a:avLst/>
          </a:prstGeom>
        </p:spPr>
        <p:txBody>
          <a:bodyPr/>
          <a:lstStyle/>
          <a:p>
            <a:pPr algn="ctr"/>
            <a:r>
              <a:t>The </a:t>
            </a:r>
            <a:r>
              <a:rPr b="1"/>
              <a:t>input$</a:t>
            </a:r>
            <a:r>
              <a:t> list stores the current value of each input object under its name.</a:t>
            </a:r>
          </a:p>
        </p:txBody>
      </p:sp>
      <p:sp>
        <p:nvSpPr>
          <p:cNvPr id="205" name="Rectangle"/>
          <p:cNvSpPr/>
          <p:nvPr/>
        </p:nvSpPr>
        <p:spPr>
          <a:xfrm>
            <a:off x="186851" y="4901301"/>
            <a:ext cx="9998151" cy="4485408"/>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06" name="# Set alpha level…"/>
          <p:cNvSpPr txBox="1"/>
          <p:nvPr/>
        </p:nvSpPr>
        <p:spPr>
          <a:xfrm>
            <a:off x="339624" y="5137196"/>
            <a:ext cx="9692604" cy="40136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84200">
              <a:spcBef>
                <a:spcPts val="1000"/>
              </a:spcBef>
              <a:defRPr sz="4000">
                <a:solidFill>
                  <a:srgbClr val="929292"/>
                </a:solidFill>
                <a:latin typeface="Monaco"/>
                <a:ea typeface="Monaco"/>
                <a:cs typeface="Monaco"/>
                <a:sym typeface="Monaco"/>
              </a:defRPr>
            </a:pPr>
            <a:r>
              <a:t># Set alpha level</a:t>
            </a:r>
          </a:p>
          <a:p>
            <a:pPr algn="l" defTabSz="584200">
              <a:spcBef>
                <a:spcPts val="1000"/>
              </a:spcBef>
              <a:defRPr sz="4000">
                <a:solidFill>
                  <a:srgbClr val="000000"/>
                </a:solidFill>
                <a:latin typeface="Monaco"/>
                <a:ea typeface="Monaco"/>
                <a:cs typeface="Monaco"/>
                <a:sym typeface="Monaco"/>
              </a:defRPr>
            </a:pPr>
            <a:r>
              <a:rPr>
                <a:solidFill>
                  <a:srgbClr val="0433FF"/>
                </a:solidFill>
              </a:rPr>
              <a:t>sliderInput(</a:t>
            </a:r>
            <a:r>
              <a:rPr>
                <a:solidFill>
                  <a:srgbClr val="0096FF"/>
                </a:solidFill>
              </a:rPr>
              <a:t>inputId</a:t>
            </a:r>
            <a:r>
              <a:t> = </a:t>
            </a:r>
            <a:r>
              <a:rPr>
                <a:solidFill>
                  <a:srgbClr val="FF9300"/>
                </a:solidFill>
              </a:rPr>
              <a:t>"alpha"</a:t>
            </a:r>
            <a:r>
              <a:t>, </a:t>
            </a:r>
          </a:p>
          <a:p>
            <a:pPr algn="l" defTabSz="584200">
              <a:spcBef>
                <a:spcPts val="1000"/>
              </a:spcBef>
              <a:defRPr sz="4000">
                <a:solidFill>
                  <a:srgbClr val="000000"/>
                </a:solidFill>
                <a:latin typeface="Monaco"/>
                <a:ea typeface="Monaco"/>
                <a:cs typeface="Monaco"/>
                <a:sym typeface="Monaco"/>
              </a:defRPr>
            </a:pPr>
            <a:r>
              <a:t>            </a:t>
            </a:r>
            <a:r>
              <a:rPr>
                <a:solidFill>
                  <a:srgbClr val="0096FF"/>
                </a:solidFill>
              </a:rPr>
              <a:t>label</a:t>
            </a:r>
            <a:r>
              <a:t> = "Alpha:", </a:t>
            </a:r>
          </a:p>
          <a:p>
            <a:pPr algn="l" defTabSz="584200">
              <a:spcBef>
                <a:spcPts val="1000"/>
              </a:spcBef>
              <a:defRPr sz="4000">
                <a:solidFill>
                  <a:srgbClr val="000000"/>
                </a:solidFill>
                <a:latin typeface="Monaco"/>
                <a:ea typeface="Monaco"/>
                <a:cs typeface="Monaco"/>
                <a:sym typeface="Monaco"/>
              </a:defRPr>
            </a:pPr>
            <a:r>
              <a:t>            </a:t>
            </a:r>
            <a:r>
              <a:rPr>
                <a:solidFill>
                  <a:srgbClr val="0096FF"/>
                </a:solidFill>
              </a:rPr>
              <a:t>min</a:t>
            </a:r>
            <a:r>
              <a:t> = 0, </a:t>
            </a:r>
            <a:r>
              <a:rPr>
                <a:solidFill>
                  <a:srgbClr val="0096FF"/>
                </a:solidFill>
              </a:rPr>
              <a:t>max</a:t>
            </a:r>
            <a:r>
              <a:t> = 1, </a:t>
            </a:r>
          </a:p>
          <a:p>
            <a:pPr algn="l" defTabSz="584200">
              <a:spcBef>
                <a:spcPts val="1000"/>
              </a:spcBef>
              <a:defRPr sz="4000">
                <a:solidFill>
                  <a:srgbClr val="000000"/>
                </a:solidFill>
                <a:latin typeface="Monaco"/>
                <a:ea typeface="Monaco"/>
                <a:cs typeface="Monaco"/>
                <a:sym typeface="Monaco"/>
              </a:defRPr>
            </a:pPr>
            <a:r>
              <a:t>            </a:t>
            </a:r>
            <a:r>
              <a:rPr>
                <a:solidFill>
                  <a:srgbClr val="0096FF"/>
                </a:solidFill>
              </a:rPr>
              <a:t>value</a:t>
            </a:r>
            <a:r>
              <a:t> = 0.5</a:t>
            </a:r>
            <a:r>
              <a:rPr>
                <a:solidFill>
                  <a:srgbClr val="0433FF"/>
                </a:solidFill>
              </a:rPr>
              <a:t>)</a:t>
            </a:r>
          </a:p>
        </p:txBody>
      </p:sp>
      <p:sp>
        <p:nvSpPr>
          <p:cNvPr id="207" name="Rectangle"/>
          <p:cNvSpPr/>
          <p:nvPr/>
        </p:nvSpPr>
        <p:spPr>
          <a:xfrm>
            <a:off x="6993481" y="5911958"/>
            <a:ext cx="2358305" cy="871251"/>
          </a:xfrm>
          <a:prstGeom prst="rect">
            <a:avLst/>
          </a:prstGeom>
          <a:solidFill>
            <a:srgbClr val="FF9300">
              <a:alpha val="20000"/>
            </a:srgbClr>
          </a:solidFill>
          <a:ln w="12700">
            <a:miter lim="400000"/>
          </a:ln>
        </p:spPr>
        <p:txBody>
          <a:bodyPr lIns="50800" tIns="50800" rIns="50800" bIns="50800" anchor="ctr"/>
          <a:lstStyle/>
          <a:p>
            <a:pPr>
              <a:defRPr>
                <a:solidFill>
                  <a:srgbClr val="FFFFFF"/>
                </a:solidFill>
              </a:defRPr>
            </a:pPr>
            <a:endParaRPr/>
          </a:p>
        </p:txBody>
      </p:sp>
      <p:sp>
        <p:nvSpPr>
          <p:cNvPr id="208" name="Arrow"/>
          <p:cNvSpPr/>
          <p:nvPr/>
        </p:nvSpPr>
        <p:spPr>
          <a:xfrm rot="5400000">
            <a:off x="6491826" y="7829015"/>
            <a:ext cx="3361616" cy="1270001"/>
          </a:xfrm>
          <a:prstGeom prst="rightArrow">
            <a:avLst>
              <a:gd name="adj1" fmla="val 32000"/>
              <a:gd name="adj2" fmla="val 64000"/>
            </a:avLst>
          </a:prstGeom>
          <a:solidFill>
            <a:srgbClr val="FF9300">
              <a:alpha val="20000"/>
            </a:srgbClr>
          </a:solidFill>
          <a:ln w="12700">
            <a:miter lim="400000"/>
          </a:ln>
        </p:spPr>
        <p:txBody>
          <a:bodyPr lIns="50800" tIns="50800" rIns="50800" bIns="50800" anchor="ctr"/>
          <a:lstStyle/>
          <a:p>
            <a:pPr>
              <a:defRPr>
                <a:solidFill>
                  <a:srgbClr val="FFFFFF"/>
                </a:solidFill>
              </a:defRPr>
            </a:pPr>
            <a:endParaRPr/>
          </a:p>
        </p:txBody>
      </p:sp>
      <p:sp>
        <p:nvSpPr>
          <p:cNvPr id="209" name="input$alpha"/>
          <p:cNvSpPr txBox="1"/>
          <p:nvPr/>
        </p:nvSpPr>
        <p:spPr>
          <a:xfrm>
            <a:off x="6019643" y="10429064"/>
            <a:ext cx="4305983" cy="8994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584200">
              <a:spcBef>
                <a:spcPts val="1000"/>
              </a:spcBef>
              <a:defRPr>
                <a:solidFill>
                  <a:srgbClr val="000000"/>
                </a:solidFill>
                <a:latin typeface="Monaco"/>
                <a:ea typeface="Monaco"/>
                <a:cs typeface="Monaco"/>
                <a:sym typeface="Monaco"/>
              </a:defRPr>
            </a:pPr>
            <a:r>
              <a:t>input$</a:t>
            </a:r>
            <a:r>
              <a:rPr>
                <a:solidFill>
                  <a:srgbClr val="FF9300"/>
                </a:solidFill>
              </a:rPr>
              <a:t>alpha</a:t>
            </a:r>
          </a:p>
        </p:txBody>
      </p:sp>
      <p:grpSp>
        <p:nvGrpSpPr>
          <p:cNvPr id="213" name="Group"/>
          <p:cNvGrpSpPr/>
          <p:nvPr/>
        </p:nvGrpSpPr>
        <p:grpSpPr>
          <a:xfrm>
            <a:off x="11011056" y="3868188"/>
            <a:ext cx="13306013" cy="2537868"/>
            <a:chOff x="0" y="0"/>
            <a:chExt cx="13306013" cy="2537867"/>
          </a:xfrm>
        </p:grpSpPr>
        <p:pic>
          <p:nvPicPr>
            <p:cNvPr id="210" name="Screen Shot 2016-09-06 at 01.28.05.png" descr="Screen Shot 2016-09-06 at 01.28.05.png"/>
            <p:cNvPicPr>
              <a:picLocks noChangeAspect="1"/>
            </p:cNvPicPr>
            <p:nvPr/>
          </p:nvPicPr>
          <p:blipFill>
            <a:blip r:embed="rId3"/>
            <a:srcRect r="1404"/>
            <a:stretch>
              <a:fillRect/>
            </a:stretch>
          </p:blipFill>
          <p:spPr>
            <a:xfrm>
              <a:off x="0" y="0"/>
              <a:ext cx="6350000" cy="2537868"/>
            </a:xfrm>
            <a:prstGeom prst="rect">
              <a:avLst/>
            </a:prstGeom>
            <a:ln w="12700" cap="flat">
              <a:noFill/>
              <a:miter lim="400000"/>
            </a:ln>
            <a:effectLst/>
          </p:spPr>
        </p:pic>
        <p:sp>
          <p:nvSpPr>
            <p:cNvPr id="211" name="input$alpha = 0.2"/>
            <p:cNvSpPr txBox="1"/>
            <p:nvPr/>
          </p:nvSpPr>
          <p:spPr>
            <a:xfrm>
              <a:off x="8009270" y="902865"/>
              <a:ext cx="5296744" cy="73228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l" defTabSz="584200">
                <a:spcBef>
                  <a:spcPts val="1000"/>
                </a:spcBef>
                <a:defRPr sz="4000">
                  <a:solidFill>
                    <a:srgbClr val="000000"/>
                  </a:solidFill>
                  <a:latin typeface="Monaco"/>
                  <a:ea typeface="Monaco"/>
                  <a:cs typeface="Monaco"/>
                  <a:sym typeface="Monaco"/>
                </a:defRPr>
              </a:pPr>
              <a:r>
                <a:t>input$</a:t>
              </a:r>
              <a:r>
                <a:rPr>
                  <a:solidFill>
                    <a:srgbClr val="FF9300"/>
                  </a:solidFill>
                </a:rPr>
                <a:t>alpha</a:t>
              </a:r>
              <a:r>
                <a:t> = 0.2</a:t>
              </a:r>
            </a:p>
          </p:txBody>
        </p:sp>
        <p:sp>
          <p:nvSpPr>
            <p:cNvPr id="212" name="Arrow"/>
            <p:cNvSpPr/>
            <p:nvPr/>
          </p:nvSpPr>
          <p:spPr>
            <a:xfrm>
              <a:off x="6417164" y="634007"/>
              <a:ext cx="1417721" cy="1270001"/>
            </a:xfrm>
            <a:prstGeom prst="rightArrow">
              <a:avLst>
                <a:gd name="adj1" fmla="val 32000"/>
                <a:gd name="adj2" fmla="val 64000"/>
              </a:avLst>
            </a:prstGeom>
            <a:solidFill>
              <a:srgbClr val="FF9300">
                <a:alpha val="2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grpSp>
        <p:nvGrpSpPr>
          <p:cNvPr id="217" name="Group"/>
          <p:cNvGrpSpPr/>
          <p:nvPr/>
        </p:nvGrpSpPr>
        <p:grpSpPr>
          <a:xfrm>
            <a:off x="11011056" y="6681542"/>
            <a:ext cx="13306013" cy="2551402"/>
            <a:chOff x="0" y="0"/>
            <a:chExt cx="13306013" cy="2551400"/>
          </a:xfrm>
        </p:grpSpPr>
        <p:pic>
          <p:nvPicPr>
            <p:cNvPr id="214" name="Screen Shot 2016-09-06 at 01.27.50.png" descr="Screen Shot 2016-09-06 at 01.27.50.png"/>
            <p:cNvPicPr>
              <a:picLocks noChangeAspect="1"/>
            </p:cNvPicPr>
            <p:nvPr/>
          </p:nvPicPr>
          <p:blipFill>
            <a:blip r:embed="rId4"/>
            <a:srcRect r="1368"/>
            <a:stretch>
              <a:fillRect/>
            </a:stretch>
          </p:blipFill>
          <p:spPr>
            <a:xfrm>
              <a:off x="0" y="0"/>
              <a:ext cx="6350000" cy="2551401"/>
            </a:xfrm>
            <a:prstGeom prst="rect">
              <a:avLst/>
            </a:prstGeom>
            <a:ln w="12700" cap="flat">
              <a:noFill/>
              <a:miter lim="400000"/>
            </a:ln>
            <a:effectLst/>
          </p:spPr>
        </p:pic>
        <p:sp>
          <p:nvSpPr>
            <p:cNvPr id="215" name="input$alpha = 0.5"/>
            <p:cNvSpPr txBox="1"/>
            <p:nvPr/>
          </p:nvSpPr>
          <p:spPr>
            <a:xfrm>
              <a:off x="8009270" y="909612"/>
              <a:ext cx="5296744" cy="73228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l" defTabSz="584200">
                <a:spcBef>
                  <a:spcPts val="1000"/>
                </a:spcBef>
                <a:defRPr sz="4000">
                  <a:solidFill>
                    <a:srgbClr val="000000"/>
                  </a:solidFill>
                  <a:latin typeface="Monaco"/>
                  <a:ea typeface="Monaco"/>
                  <a:cs typeface="Monaco"/>
                  <a:sym typeface="Monaco"/>
                </a:defRPr>
              </a:pPr>
              <a:r>
                <a:t>input$</a:t>
              </a:r>
              <a:r>
                <a:rPr>
                  <a:solidFill>
                    <a:srgbClr val="FF9300"/>
                  </a:solidFill>
                </a:rPr>
                <a:t>alpha</a:t>
              </a:r>
              <a:r>
                <a:t> = 0.5</a:t>
              </a:r>
            </a:p>
          </p:txBody>
        </p:sp>
        <p:sp>
          <p:nvSpPr>
            <p:cNvPr id="216" name="Arrow"/>
            <p:cNvSpPr/>
            <p:nvPr/>
          </p:nvSpPr>
          <p:spPr>
            <a:xfrm>
              <a:off x="6484329" y="640754"/>
              <a:ext cx="1417721" cy="1270001"/>
            </a:xfrm>
            <a:prstGeom prst="rightArrow">
              <a:avLst>
                <a:gd name="adj1" fmla="val 32000"/>
                <a:gd name="adj2" fmla="val 64000"/>
              </a:avLst>
            </a:prstGeom>
            <a:solidFill>
              <a:srgbClr val="FF9300">
                <a:alpha val="2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grpSp>
        <p:nvGrpSpPr>
          <p:cNvPr id="221" name="Group"/>
          <p:cNvGrpSpPr/>
          <p:nvPr/>
        </p:nvGrpSpPr>
        <p:grpSpPr>
          <a:xfrm>
            <a:off x="11011056" y="9508390"/>
            <a:ext cx="13306013" cy="2393099"/>
            <a:chOff x="0" y="0"/>
            <a:chExt cx="13306013" cy="2393097"/>
          </a:xfrm>
        </p:grpSpPr>
        <p:pic>
          <p:nvPicPr>
            <p:cNvPr id="218" name="Screen Shot 2016-09-06 at 01.28.15.png" descr="Screen Shot 2016-09-06 at 01.28.15.png"/>
            <p:cNvPicPr>
              <a:picLocks noChangeAspect="1"/>
            </p:cNvPicPr>
            <p:nvPr/>
          </p:nvPicPr>
          <p:blipFill>
            <a:blip r:embed="rId5"/>
            <a:srcRect/>
            <a:stretch>
              <a:fillRect/>
            </a:stretch>
          </p:blipFill>
          <p:spPr>
            <a:xfrm>
              <a:off x="0" y="0"/>
              <a:ext cx="6350000" cy="2393098"/>
            </a:xfrm>
            <a:prstGeom prst="rect">
              <a:avLst/>
            </a:prstGeom>
            <a:ln w="12700" cap="flat">
              <a:noFill/>
              <a:miter lim="400000"/>
            </a:ln>
            <a:effectLst/>
          </p:spPr>
        </p:pic>
        <p:sp>
          <p:nvSpPr>
            <p:cNvPr id="219" name="input$alpha = 0.8"/>
            <p:cNvSpPr txBox="1"/>
            <p:nvPr/>
          </p:nvSpPr>
          <p:spPr>
            <a:xfrm>
              <a:off x="8009270" y="830436"/>
              <a:ext cx="5296744" cy="73228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l" defTabSz="584200">
                <a:spcBef>
                  <a:spcPts val="1000"/>
                </a:spcBef>
                <a:defRPr sz="4000">
                  <a:solidFill>
                    <a:srgbClr val="000000"/>
                  </a:solidFill>
                  <a:latin typeface="Monaco"/>
                  <a:ea typeface="Monaco"/>
                  <a:cs typeface="Monaco"/>
                  <a:sym typeface="Monaco"/>
                </a:defRPr>
              </a:pPr>
              <a:r>
                <a:t>input$</a:t>
              </a:r>
              <a:r>
                <a:rPr>
                  <a:solidFill>
                    <a:srgbClr val="FF9300"/>
                  </a:solidFill>
                </a:rPr>
                <a:t>alpha</a:t>
              </a:r>
              <a:r>
                <a:t> = 0.8</a:t>
              </a:r>
            </a:p>
          </p:txBody>
        </p:sp>
        <p:sp>
          <p:nvSpPr>
            <p:cNvPr id="220" name="Arrow"/>
            <p:cNvSpPr/>
            <p:nvPr/>
          </p:nvSpPr>
          <p:spPr>
            <a:xfrm>
              <a:off x="6484329" y="561578"/>
              <a:ext cx="1417721" cy="1270001"/>
            </a:xfrm>
            <a:prstGeom prst="rightArrow">
              <a:avLst>
                <a:gd name="adj1" fmla="val 32000"/>
                <a:gd name="adj2" fmla="val 64000"/>
              </a:avLst>
            </a:prstGeom>
            <a:solidFill>
              <a:srgbClr val="FF9300">
                <a:alpha val="2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213"/>
                                        </p:tgtEl>
                                        <p:attrNameLst>
                                          <p:attrName>style.visibility</p:attrName>
                                        </p:attrNameLst>
                                      </p:cBhvr>
                                      <p:to>
                                        <p:strVal val="visible"/>
                                      </p:to>
                                    </p:set>
                                    <p:animEffect transition="in" filter="wipe(left)">
                                      <p:cBhvr>
                                        <p:cTn id="7" dur="1000"/>
                                        <p:tgtEl>
                                          <p:spTgt spid="2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p:tmAbs val="0"/>
                                  </p:iterate>
                                  <p:childTnLst>
                                    <p:set>
                                      <p:cBhvr>
                                        <p:cTn id="11" fill="hold"/>
                                        <p:tgtEl>
                                          <p:spTgt spid="217"/>
                                        </p:tgtEl>
                                        <p:attrNameLst>
                                          <p:attrName>style.visibility</p:attrName>
                                        </p:attrNameLst>
                                      </p:cBhvr>
                                      <p:to>
                                        <p:strVal val="visible"/>
                                      </p:to>
                                    </p:set>
                                    <p:animEffect transition="in" filter="wipe(left)">
                                      <p:cBhvr>
                                        <p:cTn id="12" dur="1000"/>
                                        <p:tgtEl>
                                          <p:spTgt spid="2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iterate>
                                    <p:tmAbs val="0"/>
                                  </p:iterate>
                                  <p:childTnLst>
                                    <p:set>
                                      <p:cBhvr>
                                        <p:cTn id="16" fill="hold"/>
                                        <p:tgtEl>
                                          <p:spTgt spid="221"/>
                                        </p:tgtEl>
                                        <p:attrNameLst>
                                          <p:attrName>style.visibility</p:attrName>
                                        </p:attrNameLst>
                                      </p:cBhvr>
                                      <p:to>
                                        <p:strVal val="visible"/>
                                      </p:to>
                                    </p:set>
                                    <p:animEffect transition="in" filter="wipe(left)">
                                      <p:cBhvr>
                                        <p:cTn id="17" dur="100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animBg="1" advAuto="0"/>
      <p:bldP spid="217" grpId="0" animBg="1" advAuto="0"/>
      <p:bldP spid="221" grpId="0"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Rectangle"/>
          <p:cNvSpPr txBox="1">
            <a:spLocks noGrp="1"/>
          </p:cNvSpPr>
          <p:nvPr>
            <p:ph type="body" idx="21"/>
          </p:nvPr>
        </p:nvSpPr>
        <p:spPr>
          <a:prstGeom prst="rect">
            <a:avLst/>
          </a:prstGeom>
        </p:spPr>
        <p:txBody>
          <a:bodyPr>
            <a:normAutofit fontScale="92500" lnSpcReduction="20000"/>
          </a:bodyPr>
          <a:lstStyle/>
          <a:p>
            <a:pPr defTabSz="825500">
              <a:defRPr sz="15000"/>
            </a:pPr>
            <a:endParaRPr/>
          </a:p>
        </p:txBody>
      </p:sp>
      <p:pic>
        <p:nvPicPr>
          <p:cNvPr id="224" name="Image" descr="Image"/>
          <p:cNvPicPr>
            <a:picLocks noChangeAspect="1"/>
          </p:cNvPicPr>
          <p:nvPr/>
        </p:nvPicPr>
        <p:blipFill>
          <a:blip r:embed="rId2"/>
          <a:stretch>
            <a:fillRect/>
          </a:stretch>
        </p:blipFill>
        <p:spPr>
          <a:xfrm>
            <a:off x="177800" y="2235200"/>
            <a:ext cx="24028400" cy="9245600"/>
          </a:xfrm>
          <a:prstGeom prst="rect">
            <a:avLst/>
          </a:prstGeom>
          <a:ln w="12700">
            <a:miter lim="400000"/>
          </a:ln>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aw HTML"/>
          <p:cNvSpPr txBox="1">
            <a:spLocks noGrp="1"/>
          </p:cNvSpPr>
          <p:nvPr>
            <p:ph type="title"/>
          </p:nvPr>
        </p:nvSpPr>
        <p:spPr>
          <a:prstGeom prst="rect">
            <a:avLst/>
          </a:prstGeom>
        </p:spPr>
        <p:txBody>
          <a:bodyPr/>
          <a:lstStyle>
            <a:lvl1pPr defTabSz="676909">
              <a:defRPr sz="12300"/>
            </a:lvl1pPr>
          </a:lstStyle>
          <a:p>
            <a:r>
              <a:t>Raw HTML</a:t>
            </a:r>
          </a:p>
        </p:txBody>
      </p:sp>
      <p:sp>
        <p:nvSpPr>
          <p:cNvPr id="227" name="Pros…"/>
          <p:cNvSpPr txBox="1">
            <a:spLocks noGrp="1"/>
          </p:cNvSpPr>
          <p:nvPr>
            <p:ph type="body" sz="half" idx="1"/>
          </p:nvPr>
        </p:nvSpPr>
        <p:spPr>
          <a:xfrm>
            <a:off x="1488677" y="2310475"/>
            <a:ext cx="11427883" cy="9090151"/>
          </a:xfrm>
          <a:prstGeom prst="rect">
            <a:avLst/>
          </a:prstGeom>
        </p:spPr>
        <p:txBody>
          <a:bodyPr/>
          <a:lstStyle/>
          <a:p>
            <a:pPr marL="433097" indent="-433097" defTabSz="586104">
              <a:spcBef>
                <a:spcPts val="4600"/>
              </a:spcBef>
              <a:defRPr sz="4969"/>
            </a:pPr>
            <a:r>
              <a:t>Pros</a:t>
            </a:r>
          </a:p>
          <a:p>
            <a:pPr marL="956083" lvl="1" indent="-433097" defTabSz="586104">
              <a:spcBef>
                <a:spcPts val="0"/>
              </a:spcBef>
              <a:defRPr sz="4969"/>
            </a:pPr>
            <a:r>
              <a:t>Can do anything that's possible in a web page</a:t>
            </a:r>
          </a:p>
          <a:p>
            <a:pPr marL="956083" lvl="1" indent="-433097" defTabSz="586104">
              <a:spcBef>
                <a:spcPts val="0"/>
              </a:spcBef>
              <a:defRPr sz="4969"/>
            </a:pPr>
            <a:r>
              <a:t>Comfortable for designers, web developers</a:t>
            </a:r>
          </a:p>
          <a:p>
            <a:pPr marL="433097" indent="-433097" defTabSz="586104">
              <a:spcBef>
                <a:spcPts val="4600"/>
              </a:spcBef>
              <a:defRPr sz="4969"/>
            </a:pPr>
            <a:r>
              <a:t>Cons</a:t>
            </a:r>
          </a:p>
          <a:p>
            <a:pPr marL="956083" lvl="1" indent="-433097" defTabSz="586104">
              <a:spcBef>
                <a:spcPts val="0"/>
              </a:spcBef>
              <a:defRPr sz="4969"/>
            </a:pPr>
            <a:r>
              <a:t>Unfamiliar for many R users</a:t>
            </a:r>
          </a:p>
          <a:p>
            <a:pPr marL="956083" lvl="1" indent="-433097" defTabSz="586104">
              <a:spcBef>
                <a:spcPts val="0"/>
              </a:spcBef>
              <a:defRPr sz="4969"/>
            </a:pPr>
            <a:r>
              <a:t>Potentially lots of HTML needed for conceptually simple tasks</a:t>
            </a:r>
          </a:p>
          <a:p>
            <a:pPr marL="956083" lvl="1" indent="-433097" defTabSz="586104">
              <a:spcBef>
                <a:spcPts val="0"/>
              </a:spcBef>
              <a:defRPr sz="4969"/>
            </a:pPr>
            <a:r>
              <a:t>CSS/JavaScript dependencies must be handled manually</a:t>
            </a:r>
          </a:p>
        </p:txBody>
      </p:sp>
      <p:pic>
        <p:nvPicPr>
          <p:cNvPr id="228" name="Image" descr="Image"/>
          <p:cNvPicPr>
            <a:picLocks noChangeAspect="1"/>
          </p:cNvPicPr>
          <p:nvPr/>
        </p:nvPicPr>
        <p:blipFill>
          <a:blip r:embed="rId2"/>
          <a:stretch>
            <a:fillRect/>
          </a:stretch>
        </p:blipFill>
        <p:spPr>
          <a:xfrm>
            <a:off x="13345329" y="2683170"/>
            <a:ext cx="22047201" cy="9271001"/>
          </a:xfrm>
          <a:prstGeom prst="rect">
            <a:avLst/>
          </a:prstGeom>
          <a:ln w="12700">
            <a:solidFill>
              <a:srgbClr val="5A5F5E"/>
            </a:solidFill>
            <a:miter lim="400000"/>
          </a:ln>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htmltools Objects"/>
          <p:cNvSpPr txBox="1">
            <a:spLocks noGrp="1"/>
          </p:cNvSpPr>
          <p:nvPr>
            <p:ph type="title"/>
          </p:nvPr>
        </p:nvSpPr>
        <p:spPr>
          <a:prstGeom prst="rect">
            <a:avLst/>
          </a:prstGeom>
        </p:spPr>
        <p:txBody>
          <a:bodyPr/>
          <a:lstStyle>
            <a:lvl1pPr defTabSz="676909">
              <a:defRPr sz="12300"/>
            </a:lvl1pPr>
          </a:lstStyle>
          <a:p>
            <a:r>
              <a:t>htmltools Objects</a:t>
            </a:r>
          </a:p>
        </p:txBody>
      </p:sp>
      <p:sp>
        <p:nvSpPr>
          <p:cNvPr id="231" name="HTML-generating R functions…"/>
          <p:cNvSpPr txBox="1">
            <a:spLocks noGrp="1"/>
          </p:cNvSpPr>
          <p:nvPr>
            <p:ph type="body" sz="half" idx="1"/>
          </p:nvPr>
        </p:nvSpPr>
        <p:spPr>
          <a:xfrm>
            <a:off x="1488677" y="2310475"/>
            <a:ext cx="11455670" cy="9090151"/>
          </a:xfrm>
          <a:prstGeom prst="rect">
            <a:avLst/>
          </a:prstGeom>
        </p:spPr>
        <p:txBody>
          <a:bodyPr/>
          <a:lstStyle/>
          <a:p>
            <a:pPr marL="408697" indent="-408697" defTabSz="553084">
              <a:spcBef>
                <a:spcPts val="4300"/>
              </a:spcBef>
              <a:defRPr sz="4690"/>
            </a:pPr>
            <a:r>
              <a:t>HTML-generating R functions</a:t>
            </a:r>
          </a:p>
          <a:p>
            <a:pPr marL="408697" indent="-408697" defTabSz="553084">
              <a:spcBef>
                <a:spcPts val="4300"/>
              </a:spcBef>
              <a:defRPr sz="4690"/>
            </a:pPr>
            <a:r>
              <a:t>Pros</a:t>
            </a:r>
          </a:p>
          <a:p>
            <a:pPr marL="902219" lvl="1" indent="-408697" defTabSz="553084">
              <a:spcBef>
                <a:spcPts val="0"/>
              </a:spcBef>
              <a:defRPr sz="4690"/>
            </a:pPr>
            <a:r>
              <a:t>All the power of HTML, but looks like R</a:t>
            </a:r>
          </a:p>
          <a:p>
            <a:pPr marL="902219" lvl="1" indent="-408697" defTabSz="553084">
              <a:spcBef>
                <a:spcPts val="0"/>
              </a:spcBef>
              <a:defRPr sz="4690"/>
            </a:pPr>
            <a:r>
              <a:t>Automated CSS/JS dependency handling</a:t>
            </a:r>
          </a:p>
          <a:p>
            <a:pPr marL="902219" lvl="1" indent="-408697" defTabSz="553084">
              <a:spcBef>
                <a:spcPts val="0"/>
              </a:spcBef>
              <a:defRPr sz="4690"/>
            </a:pPr>
            <a:r>
              <a:t>More composable, programmable than HTML</a:t>
            </a:r>
          </a:p>
          <a:p>
            <a:pPr marL="408697" indent="-408697" defTabSz="553084">
              <a:spcBef>
                <a:spcPts val="4300"/>
              </a:spcBef>
              <a:defRPr sz="4690"/>
            </a:pPr>
            <a:r>
              <a:t>Cons</a:t>
            </a:r>
          </a:p>
          <a:p>
            <a:pPr marL="902219" lvl="1" indent="-408697" defTabSz="553084">
              <a:spcBef>
                <a:spcPts val="0"/>
              </a:spcBef>
              <a:defRPr sz="4690"/>
            </a:pPr>
            <a:r>
              <a:t>Easy to misplace commas</a:t>
            </a:r>
          </a:p>
          <a:p>
            <a:pPr marL="902219" lvl="1" indent="-408697" defTabSz="553084">
              <a:spcBef>
                <a:spcPts val="0"/>
              </a:spcBef>
              <a:defRPr sz="4690"/>
            </a:pPr>
            <a:r>
              <a:t>Almost as verbose as raw HTML</a:t>
            </a:r>
          </a:p>
        </p:txBody>
      </p:sp>
      <p:pic>
        <p:nvPicPr>
          <p:cNvPr id="232" name="Image" descr="Image"/>
          <p:cNvPicPr>
            <a:picLocks noChangeAspect="1"/>
          </p:cNvPicPr>
          <p:nvPr/>
        </p:nvPicPr>
        <p:blipFill>
          <a:blip r:embed="rId2"/>
          <a:stretch>
            <a:fillRect/>
          </a:stretch>
        </p:blipFill>
        <p:spPr>
          <a:xfrm>
            <a:off x="13338438" y="2692400"/>
            <a:ext cx="14706601" cy="8331200"/>
          </a:xfrm>
          <a:prstGeom prst="rect">
            <a:avLst/>
          </a:prstGeom>
          <a:ln w="12700">
            <a:solidFill>
              <a:srgbClr val="5A5F5E"/>
            </a:solidFill>
            <a:miter lim="400000"/>
          </a:ln>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High Level Functions"/>
          <p:cNvSpPr txBox="1">
            <a:spLocks noGrp="1"/>
          </p:cNvSpPr>
          <p:nvPr>
            <p:ph type="title"/>
          </p:nvPr>
        </p:nvSpPr>
        <p:spPr>
          <a:prstGeom prst="rect">
            <a:avLst/>
          </a:prstGeom>
        </p:spPr>
        <p:txBody>
          <a:bodyPr/>
          <a:lstStyle>
            <a:lvl1pPr defTabSz="676909">
              <a:defRPr sz="12300"/>
            </a:lvl1pPr>
          </a:lstStyle>
          <a:p>
            <a:r>
              <a:t>High Level Functions</a:t>
            </a:r>
          </a:p>
        </p:txBody>
      </p:sp>
      <p:sp>
        <p:nvSpPr>
          <p:cNvPr id="235" name="Functions that return htmltools objects…"/>
          <p:cNvSpPr txBox="1">
            <a:spLocks noGrp="1"/>
          </p:cNvSpPr>
          <p:nvPr>
            <p:ph type="body" sz="half" idx="1"/>
          </p:nvPr>
        </p:nvSpPr>
        <p:spPr>
          <a:xfrm>
            <a:off x="1488677" y="2310475"/>
            <a:ext cx="10967764" cy="9090151"/>
          </a:xfrm>
          <a:prstGeom prst="rect">
            <a:avLst/>
          </a:prstGeom>
        </p:spPr>
        <p:txBody>
          <a:bodyPr/>
          <a:lstStyle/>
          <a:p>
            <a:pPr marL="469697" indent="-469697" defTabSz="635634">
              <a:spcBef>
                <a:spcPts val="5000"/>
              </a:spcBef>
              <a:defRPr sz="5390"/>
            </a:pPr>
            <a:r>
              <a:t>Functions that return htmltools objects</a:t>
            </a:r>
          </a:p>
          <a:p>
            <a:pPr marL="469697" indent="-469697" defTabSz="635634">
              <a:spcBef>
                <a:spcPts val="5000"/>
              </a:spcBef>
              <a:defRPr sz="5390"/>
            </a:pPr>
            <a:r>
              <a:t>Pros</a:t>
            </a:r>
          </a:p>
          <a:p>
            <a:pPr marL="1036879" lvl="1" indent="-469697" defTabSz="635634">
              <a:spcBef>
                <a:spcPts val="0"/>
              </a:spcBef>
              <a:defRPr sz="5390"/>
            </a:pPr>
            <a:r>
              <a:t>Less code, clearer intent</a:t>
            </a:r>
          </a:p>
          <a:p>
            <a:pPr marL="1036879" lvl="1" indent="-469697" defTabSz="635634">
              <a:spcBef>
                <a:spcPts val="0"/>
              </a:spcBef>
              <a:defRPr sz="5390"/>
            </a:pPr>
            <a:r>
              <a:t>Anyone can make their own</a:t>
            </a:r>
          </a:p>
          <a:p>
            <a:pPr marL="469697" indent="-469697" defTabSz="635634">
              <a:spcBef>
                <a:spcPts val="5000"/>
              </a:spcBef>
              <a:defRPr sz="5390"/>
            </a:pPr>
            <a:r>
              <a:t>Cons</a:t>
            </a:r>
          </a:p>
          <a:p>
            <a:pPr marL="1036879" lvl="1" indent="-469697" defTabSz="635634">
              <a:spcBef>
                <a:spcPts val="600"/>
              </a:spcBef>
              <a:defRPr sz="5390"/>
            </a:pPr>
            <a:r>
              <a:t>Still have to watch out for commas</a:t>
            </a:r>
          </a:p>
          <a:p>
            <a:pPr marL="1036879" lvl="1" indent="-469697" defTabSz="635634">
              <a:spcBef>
                <a:spcPts val="600"/>
              </a:spcBef>
              <a:defRPr sz="5390"/>
            </a:pPr>
            <a:r>
              <a:t>Less flexible</a:t>
            </a:r>
          </a:p>
        </p:txBody>
      </p:sp>
      <p:sp>
        <p:nvSpPr>
          <p:cNvPr id="236" name="navbarPage(&quot;Superzip&quot;, id = &quot;nav&quot;,…"/>
          <p:cNvSpPr/>
          <p:nvPr/>
        </p:nvSpPr>
        <p:spPr>
          <a:xfrm>
            <a:off x="13061184" y="5889920"/>
            <a:ext cx="8283724" cy="2857501"/>
          </a:xfrm>
          <a:prstGeom prst="rect">
            <a:avLst/>
          </a:prstGeom>
          <a:ln w="127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03200" tIns="203200" rIns="203200" bIns="203200" anchor="ctr">
            <a:spAutoFit/>
          </a:bodyPr>
          <a:lstStyle/>
          <a:p>
            <a:pPr algn="l">
              <a:defRPr sz="4000">
                <a:latin typeface="Consolas"/>
                <a:ea typeface="Consolas"/>
                <a:cs typeface="Consolas"/>
                <a:sym typeface="Consolas"/>
              </a:defRPr>
            </a:pPr>
            <a:r>
              <a:t>navbarPage("Superzip", id = "nav",</a:t>
            </a:r>
          </a:p>
          <a:p>
            <a:pPr algn="l">
              <a:defRPr sz="4000">
                <a:latin typeface="Consolas"/>
                <a:ea typeface="Consolas"/>
                <a:cs typeface="Consolas"/>
                <a:sym typeface="Consolas"/>
              </a:defRPr>
            </a:pPr>
            <a:r>
              <a:t>  tabPanel("Interactive map", ...),</a:t>
            </a:r>
          </a:p>
          <a:p>
            <a:pPr algn="l">
              <a:defRPr sz="4000">
                <a:latin typeface="Consolas"/>
                <a:ea typeface="Consolas"/>
                <a:cs typeface="Consolas"/>
                <a:sym typeface="Consolas"/>
              </a:defRPr>
            </a:pPr>
            <a:r>
              <a:t>  tabPanel("Data explorer", ...)</a:t>
            </a:r>
          </a:p>
          <a:p>
            <a:pPr algn="l">
              <a:defRPr sz="4000">
                <a:latin typeface="Consolas"/>
                <a:ea typeface="Consolas"/>
                <a:cs typeface="Consolas"/>
                <a:sym typeface="Consolas"/>
              </a:defRPr>
            </a:pPr>
            <a:r>
              <a:t>)</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Using Shiny…"/>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Using Shiny</a:t>
            </a:r>
          </a:p>
          <a:p>
            <a:pPr marL="0" indent="0" algn="r" defTabSz="800735">
              <a:spcBef>
                <a:spcPts val="6300"/>
              </a:spcBef>
              <a:buSzTx/>
              <a:buNone/>
              <a:defRPr sz="20370">
                <a:solidFill>
                  <a:srgbClr val="DBDBDB"/>
                </a:solidFill>
              </a:defRPr>
            </a:pPr>
            <a:r>
              <a:t>built-ins</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hiny UI Built-ins"/>
          <p:cNvSpPr txBox="1">
            <a:spLocks noGrp="1"/>
          </p:cNvSpPr>
          <p:nvPr>
            <p:ph type="title"/>
          </p:nvPr>
        </p:nvSpPr>
        <p:spPr>
          <a:prstGeom prst="rect">
            <a:avLst/>
          </a:prstGeom>
        </p:spPr>
        <p:txBody>
          <a:bodyPr/>
          <a:lstStyle>
            <a:lvl1pPr defTabSz="676909">
              <a:defRPr sz="12300"/>
            </a:lvl1pPr>
          </a:lstStyle>
          <a:p>
            <a:r>
              <a:t>Shiny UI Built-ins</a:t>
            </a:r>
          </a:p>
        </p:txBody>
      </p:sp>
      <p:sp>
        <p:nvSpPr>
          <p:cNvPr id="243" name="Bootstrap grid framework – fluidPage, fixedPage, fluidRow, column…"/>
          <p:cNvSpPr txBox="1">
            <a:spLocks noGrp="1"/>
          </p:cNvSpPr>
          <p:nvPr>
            <p:ph type="body" idx="1"/>
          </p:nvPr>
        </p:nvSpPr>
        <p:spPr>
          <a:prstGeom prst="rect">
            <a:avLst/>
          </a:prstGeom>
        </p:spPr>
        <p:txBody>
          <a:bodyPr/>
          <a:lstStyle/>
          <a:p>
            <a:pPr marL="463597" indent="-463597" defTabSz="627379">
              <a:spcBef>
                <a:spcPts val="4900"/>
              </a:spcBef>
              <a:defRPr sz="5320"/>
            </a:pPr>
            <a:r>
              <a:rPr b="1"/>
              <a:t>Bootstrap grid framework</a:t>
            </a:r>
            <a:r>
              <a:t> – </a:t>
            </a:r>
            <a:r>
              <a:rPr>
                <a:latin typeface="Monaco"/>
                <a:ea typeface="Monaco"/>
                <a:cs typeface="Monaco"/>
                <a:sym typeface="Monaco"/>
              </a:rPr>
              <a:t>fluidPage</a:t>
            </a:r>
            <a:r>
              <a:t>, </a:t>
            </a:r>
            <a:r>
              <a:rPr>
                <a:latin typeface="Monaco"/>
                <a:ea typeface="Monaco"/>
                <a:cs typeface="Monaco"/>
                <a:sym typeface="Monaco"/>
              </a:rPr>
              <a:t>fixedPage</a:t>
            </a:r>
            <a:r>
              <a:t>, </a:t>
            </a:r>
            <a:r>
              <a:rPr>
                <a:latin typeface="Monaco"/>
                <a:ea typeface="Monaco"/>
                <a:cs typeface="Monaco"/>
                <a:sym typeface="Monaco"/>
              </a:rPr>
              <a:t>fluidRow</a:t>
            </a:r>
            <a:r>
              <a:t>, </a:t>
            </a:r>
            <a:r>
              <a:rPr>
                <a:latin typeface="Monaco"/>
                <a:ea typeface="Monaco"/>
                <a:cs typeface="Monaco"/>
                <a:sym typeface="Monaco"/>
              </a:rPr>
              <a:t>column</a:t>
            </a:r>
          </a:p>
          <a:p>
            <a:pPr marL="463597" indent="-463597" defTabSz="627379">
              <a:spcBef>
                <a:spcPts val="4900"/>
              </a:spcBef>
              <a:defRPr sz="5320"/>
            </a:pPr>
            <a:r>
              <a:rPr b="1"/>
              <a:t>Containers</a:t>
            </a:r>
            <a:r>
              <a:t> – </a:t>
            </a:r>
            <a:r>
              <a:rPr>
                <a:latin typeface="Monaco"/>
                <a:ea typeface="Monaco"/>
                <a:cs typeface="Monaco"/>
                <a:sym typeface="Monaco"/>
              </a:rPr>
              <a:t>wellPanel</a:t>
            </a:r>
            <a:r>
              <a:t>, </a:t>
            </a:r>
            <a:r>
              <a:rPr>
                <a:latin typeface="Monaco"/>
                <a:ea typeface="Monaco"/>
                <a:cs typeface="Monaco"/>
                <a:sym typeface="Monaco"/>
              </a:rPr>
              <a:t>absolutePanel</a:t>
            </a:r>
            <a:r>
              <a:t>, </a:t>
            </a:r>
            <a:r>
              <a:rPr>
                <a:latin typeface="Monaco"/>
                <a:ea typeface="Monaco"/>
                <a:cs typeface="Monaco"/>
                <a:sym typeface="Monaco"/>
              </a:rPr>
              <a:t>fixedPanel</a:t>
            </a:r>
          </a:p>
          <a:p>
            <a:pPr marL="463597" indent="-463597" defTabSz="627379">
              <a:spcBef>
                <a:spcPts val="4900"/>
              </a:spcBef>
              <a:defRPr sz="5320"/>
            </a:pPr>
            <a:r>
              <a:rPr b="1"/>
              <a:t>Navigation panels</a:t>
            </a:r>
            <a:r>
              <a:t> – </a:t>
            </a:r>
            <a:r>
              <a:rPr>
                <a:latin typeface="Monaco"/>
                <a:ea typeface="Monaco"/>
                <a:cs typeface="Monaco"/>
                <a:sym typeface="Monaco"/>
              </a:rPr>
              <a:t>tabsetPanel</a:t>
            </a:r>
            <a:r>
              <a:t>, </a:t>
            </a:r>
            <a:r>
              <a:rPr>
                <a:latin typeface="Monaco"/>
                <a:ea typeface="Monaco"/>
                <a:cs typeface="Monaco"/>
                <a:sym typeface="Monaco"/>
              </a:rPr>
              <a:t>navlistPanel</a:t>
            </a:r>
            <a:r>
              <a:t>, </a:t>
            </a:r>
            <a:r>
              <a:rPr>
                <a:latin typeface="Monaco"/>
                <a:ea typeface="Monaco"/>
                <a:cs typeface="Monaco"/>
                <a:sym typeface="Monaco"/>
              </a:rPr>
              <a:t>navbarPage</a:t>
            </a:r>
          </a:p>
          <a:p>
            <a:pPr marL="463597" indent="-463597" defTabSz="627379">
              <a:spcBef>
                <a:spcPts val="4900"/>
              </a:spcBef>
              <a:defRPr sz="5320"/>
            </a:pPr>
            <a:r>
              <a:rPr b="1"/>
              <a:t>Fill layouts </a:t>
            </a:r>
            <a:r>
              <a:t>(Shiny 0.13+) – </a:t>
            </a:r>
            <a:r>
              <a:rPr>
                <a:latin typeface="Monaco"/>
                <a:ea typeface="Monaco"/>
                <a:cs typeface="Monaco"/>
                <a:sym typeface="Monaco"/>
              </a:rPr>
              <a:t>fillPage</a:t>
            </a:r>
            <a:r>
              <a:t>, </a:t>
            </a:r>
            <a:r>
              <a:rPr>
                <a:latin typeface="Monaco"/>
                <a:ea typeface="Monaco"/>
                <a:cs typeface="Monaco"/>
                <a:sym typeface="Monaco"/>
              </a:rPr>
              <a:t>fillRow</a:t>
            </a:r>
            <a:r>
              <a:t>, </a:t>
            </a:r>
            <a:r>
              <a:rPr>
                <a:latin typeface="Monaco"/>
                <a:ea typeface="Monaco"/>
                <a:cs typeface="Monaco"/>
                <a:sym typeface="Monaco"/>
              </a:rPr>
              <a:t>fillCol</a:t>
            </a:r>
          </a:p>
          <a:p>
            <a:pPr marL="463597" indent="-463597" defTabSz="627379">
              <a:spcBef>
                <a:spcPts val="4900"/>
              </a:spcBef>
              <a:defRPr sz="5320"/>
            </a:pPr>
            <a:r>
              <a:rPr b="1"/>
              <a:t>Modals and notifications</a:t>
            </a:r>
            <a:r>
              <a:t> (Shiny 0.14+) – </a:t>
            </a:r>
            <a:r>
              <a:rPr>
                <a:latin typeface="Monaco"/>
                <a:ea typeface="Monaco"/>
                <a:cs typeface="Monaco"/>
                <a:sym typeface="Monaco"/>
              </a:rPr>
              <a:t>showModal</a:t>
            </a:r>
            <a:r>
              <a:t>, </a:t>
            </a:r>
            <a:r>
              <a:rPr>
                <a:latin typeface="Monaco"/>
                <a:ea typeface="Monaco"/>
                <a:cs typeface="Monaco"/>
                <a:sym typeface="Monaco"/>
              </a:rPr>
              <a:t>modalDialog</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Bootstrap Grid Framework"/>
          <p:cNvSpPr txBox="1">
            <a:spLocks noGrp="1"/>
          </p:cNvSpPr>
          <p:nvPr>
            <p:ph type="title"/>
          </p:nvPr>
        </p:nvSpPr>
        <p:spPr>
          <a:prstGeom prst="rect">
            <a:avLst/>
          </a:prstGeom>
        </p:spPr>
        <p:txBody>
          <a:bodyPr/>
          <a:lstStyle>
            <a:lvl1pPr defTabSz="627379">
              <a:defRPr sz="11400"/>
            </a:lvl1pPr>
          </a:lstStyle>
          <a:p>
            <a:r>
              <a:t>Bootstrap Grid Framework</a:t>
            </a:r>
          </a:p>
        </p:txBody>
      </p:sp>
      <p:sp>
        <p:nvSpPr>
          <p:cNvPr id="246" name="Every page has 12 invisible columns…"/>
          <p:cNvSpPr txBox="1">
            <a:spLocks noGrp="1"/>
          </p:cNvSpPr>
          <p:nvPr>
            <p:ph type="body" idx="1"/>
          </p:nvPr>
        </p:nvSpPr>
        <p:spPr>
          <a:prstGeom prst="rect">
            <a:avLst/>
          </a:prstGeom>
        </p:spPr>
        <p:txBody>
          <a:bodyPr/>
          <a:lstStyle/>
          <a:p>
            <a:pPr marL="487997" indent="-487997" defTabSz="660400">
              <a:spcBef>
                <a:spcPts val="5200"/>
              </a:spcBef>
              <a:defRPr sz="5600"/>
            </a:pPr>
            <a:r>
              <a:t>Every page has 12 invisible columns</a:t>
            </a:r>
          </a:p>
          <a:p>
            <a:pPr marL="487997" indent="-487997" defTabSz="660400">
              <a:spcBef>
                <a:spcPts val="5200"/>
              </a:spcBef>
              <a:defRPr sz="5600"/>
            </a:pPr>
            <a:r>
              <a:t>Each column of content must span an integral number of columns</a:t>
            </a:r>
          </a:p>
          <a:p>
            <a:pPr marL="487997" indent="-487997" defTabSz="660400">
              <a:spcBef>
                <a:spcPts val="5200"/>
              </a:spcBef>
              <a:defRPr sz="5600"/>
            </a:pPr>
            <a:r>
              <a:t>Simple R API for implementing Bootstrap grid</a:t>
            </a:r>
          </a:p>
          <a:p>
            <a:pPr marL="1077277" lvl="1" indent="-487997" defTabSz="660400">
              <a:spcBef>
                <a:spcPts val="5200"/>
              </a:spcBef>
              <a:defRPr sz="5600"/>
            </a:pPr>
            <a:r>
              <a:rPr>
                <a:latin typeface="Monaco"/>
                <a:ea typeface="Monaco"/>
                <a:cs typeface="Monaco"/>
                <a:sym typeface="Monaco"/>
              </a:rPr>
              <a:t>fluidPage(...)</a:t>
            </a:r>
            <a:r>
              <a:t> wraps the entire page</a:t>
            </a:r>
          </a:p>
          <a:p>
            <a:pPr marL="1077277" lvl="1" indent="-487997" defTabSz="660400">
              <a:spcBef>
                <a:spcPts val="5200"/>
              </a:spcBef>
              <a:defRPr sz="5600"/>
            </a:pPr>
            <a:r>
              <a:rPr>
                <a:latin typeface="Monaco"/>
                <a:ea typeface="Monaco"/>
                <a:cs typeface="Monaco"/>
                <a:sym typeface="Monaco"/>
              </a:rPr>
              <a:t>fluidRow(...) </a:t>
            </a:r>
            <a:r>
              <a:t>wraps each row's column</a:t>
            </a:r>
          </a:p>
          <a:p>
            <a:pPr marL="1077277" lvl="1" indent="-487997" defTabSz="660400">
              <a:spcBef>
                <a:spcPts val="5200"/>
              </a:spcBef>
              <a:defRPr sz="5600"/>
            </a:pPr>
            <a:r>
              <a:rPr>
                <a:latin typeface="Monaco"/>
                <a:ea typeface="Monaco"/>
                <a:cs typeface="Monaco"/>
                <a:sym typeface="Monaco"/>
              </a:rPr>
              <a:t>column(width, ...) </a:t>
            </a:r>
            <a:r>
              <a:t>wraps each column's content</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4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50"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51"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pic>
        <p:nvPicPr>
          <p:cNvPr id="252" name="Image" descr="Image"/>
          <p:cNvPicPr>
            <a:picLocks noChangeAspect="1"/>
          </p:cNvPicPr>
          <p:nvPr/>
        </p:nvPicPr>
        <p:blipFill>
          <a:blip r:embed="rId3"/>
          <a:stretch>
            <a:fillRect/>
          </a:stretch>
        </p:blipFill>
        <p:spPr>
          <a:xfrm>
            <a:off x="2885243" y="483530"/>
            <a:ext cx="18613514" cy="11454470"/>
          </a:xfrm>
          <a:prstGeom prst="rect">
            <a:avLst/>
          </a:prstGeom>
          <a:ln w="12700">
            <a:miter lim="400000"/>
          </a:ln>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Rectangle"/>
          <p:cNvSpPr txBox="1">
            <a:spLocks noGrp="1"/>
          </p:cNvSpPr>
          <p:nvPr>
            <p:ph type="body" idx="21"/>
          </p:nvPr>
        </p:nvSpPr>
        <p:spPr>
          <a:prstGeom prst="rect">
            <a:avLst/>
          </a:prstGeom>
        </p:spPr>
        <p:txBody>
          <a:bodyPr>
            <a:normAutofit fontScale="92500" lnSpcReduction="20000"/>
          </a:bodyPr>
          <a:lstStyle/>
          <a:p>
            <a:pPr defTabSz="825500">
              <a:defRPr sz="15000"/>
            </a:pPr>
            <a:r>
              <a:rPr lang="en-US" dirty="0"/>
              <a:t>Fluid Page</a:t>
            </a:r>
            <a:endParaRPr dirty="0"/>
          </a:p>
        </p:txBody>
      </p:sp>
      <p:sp>
        <p:nvSpPr>
          <p:cNvPr id="255" name="Rectangle"/>
          <p:cNvSpPr/>
          <p:nvPr/>
        </p:nvSpPr>
        <p:spPr>
          <a:xfrm>
            <a:off x="1994361" y="2362215"/>
            <a:ext cx="20395279" cy="899157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56" name="ui &lt;- fluidPage(…"/>
          <p:cNvSpPr txBox="1"/>
          <p:nvPr/>
        </p:nvSpPr>
        <p:spPr>
          <a:xfrm>
            <a:off x="3299338" y="2961765"/>
            <a:ext cx="17785323" cy="77924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432308">
              <a:lnSpc>
                <a:spcPct val="70000"/>
              </a:lnSpc>
              <a:spcBef>
                <a:spcPts val="1700"/>
              </a:spcBef>
              <a:defRPr sz="3404">
                <a:solidFill>
                  <a:srgbClr val="000000"/>
                </a:solidFill>
                <a:latin typeface="Monaco"/>
                <a:ea typeface="Monaco"/>
                <a:cs typeface="Monaco"/>
                <a:sym typeface="Monaco"/>
              </a:defRPr>
            </a:pPr>
            <a:r>
              <a:t>ui &lt;- fluidPage(</a:t>
            </a:r>
          </a:p>
          <a:p>
            <a:pPr algn="l" defTabSz="432308">
              <a:lnSpc>
                <a:spcPct val="70000"/>
              </a:lnSpc>
              <a:spcBef>
                <a:spcPts val="1700"/>
              </a:spcBef>
              <a:defRPr sz="3404">
                <a:solidFill>
                  <a:srgbClr val="000000"/>
                </a:solidFill>
                <a:latin typeface="Monaco"/>
                <a:ea typeface="Monaco"/>
                <a:cs typeface="Monaco"/>
                <a:sym typeface="Monaco"/>
              </a:defRPr>
            </a:pPr>
            <a:r>
              <a:t>  fluidRow(</a:t>
            </a:r>
          </a:p>
          <a:p>
            <a:pPr algn="l" defTabSz="432308">
              <a:lnSpc>
                <a:spcPct val="70000"/>
              </a:lnSpc>
              <a:spcBef>
                <a:spcPts val="1700"/>
              </a:spcBef>
              <a:defRPr sz="3404">
                <a:solidFill>
                  <a:srgbClr val="000000"/>
                </a:solidFill>
                <a:latin typeface="Monaco"/>
                <a:ea typeface="Monaco"/>
                <a:cs typeface="Monaco"/>
                <a:sym typeface="Monaco"/>
              </a:defRPr>
            </a:pPr>
            <a:r>
              <a:t>    column(8, item1),</a:t>
            </a:r>
          </a:p>
          <a:p>
            <a:pPr algn="l" defTabSz="432308">
              <a:lnSpc>
                <a:spcPct val="70000"/>
              </a:lnSpc>
              <a:spcBef>
                <a:spcPts val="1700"/>
              </a:spcBef>
              <a:defRPr sz="3404">
                <a:solidFill>
                  <a:srgbClr val="000000"/>
                </a:solidFill>
                <a:latin typeface="Monaco"/>
                <a:ea typeface="Monaco"/>
                <a:cs typeface="Monaco"/>
                <a:sym typeface="Monaco"/>
              </a:defRPr>
            </a:pPr>
            <a:r>
              <a:t>    column(4, item2, item3),</a:t>
            </a:r>
          </a:p>
          <a:p>
            <a:pPr algn="l" defTabSz="432308">
              <a:lnSpc>
                <a:spcPct val="70000"/>
              </a:lnSpc>
              <a:spcBef>
                <a:spcPts val="1700"/>
              </a:spcBef>
              <a:defRPr sz="3404">
                <a:solidFill>
                  <a:srgbClr val="000000"/>
                </a:solidFill>
                <a:latin typeface="Monaco"/>
                <a:ea typeface="Monaco"/>
                <a:cs typeface="Monaco"/>
                <a:sym typeface="Monaco"/>
              </a:defRPr>
            </a:pPr>
            <a:r>
              <a:t>  ),</a:t>
            </a:r>
          </a:p>
          <a:p>
            <a:pPr algn="l" defTabSz="432308">
              <a:lnSpc>
                <a:spcPct val="70000"/>
              </a:lnSpc>
              <a:spcBef>
                <a:spcPts val="1700"/>
              </a:spcBef>
              <a:defRPr sz="3404">
                <a:solidFill>
                  <a:srgbClr val="000000"/>
                </a:solidFill>
                <a:latin typeface="Monaco"/>
                <a:ea typeface="Monaco"/>
                <a:cs typeface="Monaco"/>
                <a:sym typeface="Monaco"/>
              </a:defRPr>
            </a:pPr>
            <a:r>
              <a:t>  fluidRow(</a:t>
            </a:r>
          </a:p>
          <a:p>
            <a:pPr algn="l" defTabSz="432308">
              <a:lnSpc>
                <a:spcPct val="70000"/>
              </a:lnSpc>
              <a:spcBef>
                <a:spcPts val="1700"/>
              </a:spcBef>
              <a:defRPr sz="3404">
                <a:solidFill>
                  <a:srgbClr val="000000"/>
                </a:solidFill>
                <a:latin typeface="Monaco"/>
                <a:ea typeface="Monaco"/>
                <a:cs typeface="Monaco"/>
                <a:sym typeface="Monaco"/>
              </a:defRPr>
            </a:pPr>
            <a:r>
              <a:t>    column(3, item4),</a:t>
            </a:r>
          </a:p>
          <a:p>
            <a:pPr algn="l" defTabSz="432308">
              <a:lnSpc>
                <a:spcPct val="70000"/>
              </a:lnSpc>
              <a:spcBef>
                <a:spcPts val="1700"/>
              </a:spcBef>
              <a:defRPr sz="3404">
                <a:solidFill>
                  <a:srgbClr val="000000"/>
                </a:solidFill>
                <a:latin typeface="Monaco"/>
                <a:ea typeface="Monaco"/>
                <a:cs typeface="Monaco"/>
                <a:sym typeface="Monaco"/>
              </a:defRPr>
            </a:pPr>
            <a:r>
              <a:t>    column(3, item5),</a:t>
            </a:r>
          </a:p>
          <a:p>
            <a:pPr algn="l" defTabSz="432308">
              <a:lnSpc>
                <a:spcPct val="70000"/>
              </a:lnSpc>
              <a:spcBef>
                <a:spcPts val="1700"/>
              </a:spcBef>
              <a:defRPr sz="3404">
                <a:solidFill>
                  <a:srgbClr val="000000"/>
                </a:solidFill>
                <a:latin typeface="Monaco"/>
                <a:ea typeface="Monaco"/>
                <a:cs typeface="Monaco"/>
                <a:sym typeface="Monaco"/>
              </a:defRPr>
            </a:pPr>
            <a:r>
              <a:t>    column(3, item6),</a:t>
            </a:r>
          </a:p>
          <a:p>
            <a:pPr algn="l" defTabSz="432308">
              <a:lnSpc>
                <a:spcPct val="70000"/>
              </a:lnSpc>
              <a:spcBef>
                <a:spcPts val="1700"/>
              </a:spcBef>
              <a:defRPr sz="3404">
                <a:solidFill>
                  <a:srgbClr val="000000"/>
                </a:solidFill>
                <a:latin typeface="Monaco"/>
                <a:ea typeface="Monaco"/>
                <a:cs typeface="Monaco"/>
                <a:sym typeface="Monaco"/>
              </a:defRPr>
            </a:pPr>
            <a:r>
              <a:t>    column(3, item7)</a:t>
            </a:r>
          </a:p>
          <a:p>
            <a:pPr algn="l" defTabSz="432308">
              <a:lnSpc>
                <a:spcPct val="70000"/>
              </a:lnSpc>
              <a:spcBef>
                <a:spcPts val="1700"/>
              </a:spcBef>
              <a:defRPr sz="3404">
                <a:solidFill>
                  <a:srgbClr val="000000"/>
                </a:solidFill>
                <a:latin typeface="Monaco"/>
                <a:ea typeface="Monaco"/>
                <a:cs typeface="Monaco"/>
                <a:sym typeface="Monaco"/>
              </a:defRPr>
            </a:pPr>
            <a:r>
              <a:t>  )</a:t>
            </a:r>
          </a:p>
          <a:p>
            <a:pPr algn="l" defTabSz="432308">
              <a:lnSpc>
                <a:spcPct val="70000"/>
              </a:lnSpc>
              <a:spcBef>
                <a:spcPts val="1700"/>
              </a:spcBef>
              <a:defRPr sz="3404">
                <a:solidFill>
                  <a:srgbClr val="000000"/>
                </a:solidFill>
                <a:latin typeface="Monaco"/>
                <a:ea typeface="Monaco"/>
                <a:cs typeface="Monaco"/>
                <a:sym typeface="Monaco"/>
              </a:defRPr>
            </a:pPr>
            <a:r>
              <a:t>)</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5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60"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61"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262"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263"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64" name="Modify ui_01.R to display the two outputs next to each other (instead of above and below)…"/>
          <p:cNvSpPr txBox="1">
            <a:spLocks noGrp="1"/>
          </p:cNvSpPr>
          <p:nvPr>
            <p:ph type="body" idx="21"/>
          </p:nvPr>
        </p:nvSpPr>
        <p:spPr>
          <a:prstGeom prst="rect">
            <a:avLst/>
          </a:prstGeom>
        </p:spPr>
        <p:txBody>
          <a:bodyPr/>
          <a:lstStyle/>
          <a:p>
            <a:r>
              <a:t>Modify </a:t>
            </a:r>
            <a:r>
              <a:rPr>
                <a:latin typeface="Monaco"/>
                <a:ea typeface="Monaco"/>
                <a:cs typeface="Monaco"/>
                <a:sym typeface="Monaco"/>
              </a:rPr>
              <a:t>ui_01.R</a:t>
            </a:r>
            <a:r>
              <a:t> to display the two outputs next to each other (instead of above and below)</a:t>
            </a:r>
          </a:p>
          <a:p>
            <a:r>
              <a:t>Assign the left output to be 5 columns wide, and the right output to be 7 columns wide</a:t>
            </a:r>
          </a:p>
          <a:p>
            <a:r>
              <a:t>See what happens as you change the width of the browser window</a:t>
            </a:r>
          </a:p>
        </p:txBody>
      </p:sp>
      <p:pic>
        <p:nvPicPr>
          <p:cNvPr id="265" name="timer_3min.mov" descr="timer_3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773900" y="10509250"/>
            <a:ext cx="4267200" cy="15240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26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65"/>
                </p:tgtEl>
              </p:cMediaNode>
            </p:video>
            <p:seq concurrent="1" prevAc="none" nextAc="seek">
              <p:cTn id="8" restart="whenNotActive" fill="hold" evtFilter="cancelBubble" nodeType="interactiveSeq">
                <p:stCondLst>
                  <p:cond evt="onClick" delay="0">
                    <p:tgtEl>
                      <p:spTgt spid="26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65"/>
                                        </p:tgtEl>
                                      </p:cBhvr>
                                    </p:cmd>
                                  </p:childTnLst>
                                </p:cTn>
                              </p:par>
                            </p:childTnLst>
                          </p:cTn>
                        </p:par>
                      </p:childTnLst>
                    </p:cTn>
                  </p:par>
                </p:childTnLst>
              </p:cTn>
              <p:nextCondLst>
                <p:cond evt="onClick" delay="0">
                  <p:tgtEl>
                    <p:spTgt spid="26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reactivity 101"/>
          <p:cNvSpPr txBox="1">
            <a:spLocks noGrp="1"/>
          </p:cNvSpPr>
          <p:nvPr>
            <p:ph type="title"/>
          </p:nvPr>
        </p:nvSpPr>
        <p:spPr>
          <a:prstGeom prst="rect">
            <a:avLst/>
          </a:prstGeom>
        </p:spPr>
        <p:txBody>
          <a:bodyPr/>
          <a:lstStyle>
            <a:lvl1pPr defTabSz="676909">
              <a:defRPr sz="12300"/>
            </a:lvl1pPr>
          </a:lstStyle>
          <a:p>
            <a:r>
              <a:t>reactivity 101</a:t>
            </a:r>
          </a:p>
        </p:txBody>
      </p:sp>
      <p:sp>
        <p:nvSpPr>
          <p:cNvPr id="226" name="Reactivity automatically occurs when an input value…"/>
          <p:cNvSpPr txBox="1">
            <a:spLocks noGrp="1"/>
          </p:cNvSpPr>
          <p:nvPr>
            <p:ph type="body" sz="quarter" idx="1"/>
          </p:nvPr>
        </p:nvSpPr>
        <p:spPr>
          <a:xfrm>
            <a:off x="2354797" y="2737511"/>
            <a:ext cx="19687108" cy="2169277"/>
          </a:xfrm>
          <a:prstGeom prst="rect">
            <a:avLst/>
          </a:prstGeom>
        </p:spPr>
        <p:txBody>
          <a:bodyPr/>
          <a:lstStyle/>
          <a:p>
            <a:pPr algn="ctr">
              <a:spcBef>
                <a:spcPts val="0"/>
              </a:spcBef>
            </a:pPr>
            <a:r>
              <a:t>Reactivity automatically occurs when an </a:t>
            </a:r>
            <a:r>
              <a:rPr>
                <a:latin typeface="Monaco"/>
                <a:ea typeface="Monaco"/>
                <a:cs typeface="Monaco"/>
                <a:sym typeface="Monaco"/>
              </a:rPr>
              <a:t>input</a:t>
            </a:r>
            <a:r>
              <a:t> value </a:t>
            </a:r>
          </a:p>
          <a:p>
            <a:pPr algn="ctr">
              <a:spcBef>
                <a:spcPts val="0"/>
              </a:spcBef>
            </a:pPr>
            <a:r>
              <a:t>is used to render an </a:t>
            </a:r>
            <a:r>
              <a:rPr>
                <a:latin typeface="Monaco"/>
                <a:ea typeface="Monaco"/>
                <a:cs typeface="Monaco"/>
                <a:sym typeface="Monaco"/>
              </a:rPr>
              <a:t>output</a:t>
            </a:r>
            <a:r>
              <a:t> object</a:t>
            </a:r>
          </a:p>
        </p:txBody>
      </p:sp>
      <p:sp>
        <p:nvSpPr>
          <p:cNvPr id="227" name="Rectangle"/>
          <p:cNvSpPr/>
          <p:nvPr/>
        </p:nvSpPr>
        <p:spPr>
          <a:xfrm>
            <a:off x="2367496" y="4919487"/>
            <a:ext cx="19649008" cy="696764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28" name="# Define server function required to create the scatterplot…"/>
          <p:cNvSpPr txBox="1"/>
          <p:nvPr/>
        </p:nvSpPr>
        <p:spPr>
          <a:xfrm>
            <a:off x="2620504" y="5155382"/>
            <a:ext cx="19142992" cy="6495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08254">
              <a:spcBef>
                <a:spcPts val="800"/>
              </a:spcBef>
              <a:defRPr sz="3480">
                <a:solidFill>
                  <a:srgbClr val="929292"/>
                </a:solidFill>
                <a:latin typeface="Monaco"/>
                <a:ea typeface="Monaco"/>
                <a:cs typeface="Monaco"/>
                <a:sym typeface="Monaco"/>
              </a:defRPr>
            </a:pPr>
            <a:r>
              <a:t># Define server function required to create the scatterplot</a:t>
            </a:r>
          </a:p>
          <a:p>
            <a:pPr algn="l" defTabSz="508254">
              <a:spcBef>
                <a:spcPts val="800"/>
              </a:spcBef>
              <a:defRPr sz="3480">
                <a:solidFill>
                  <a:srgbClr val="000000"/>
                </a:solidFill>
                <a:latin typeface="Monaco"/>
                <a:ea typeface="Monaco"/>
                <a:cs typeface="Monaco"/>
                <a:sym typeface="Monaco"/>
              </a:defRPr>
            </a:pPr>
            <a:r>
              <a:t>server &lt;- function(input, output) {</a:t>
            </a:r>
          </a:p>
          <a:p>
            <a:pPr lvl="2" indent="662940" algn="l" defTabSz="508254">
              <a:spcBef>
                <a:spcPts val="800"/>
              </a:spcBef>
              <a:defRPr sz="3480">
                <a:solidFill>
                  <a:srgbClr val="000000"/>
                </a:solidFill>
                <a:latin typeface="Monaco"/>
                <a:ea typeface="Monaco"/>
                <a:cs typeface="Monaco"/>
                <a:sym typeface="Monaco"/>
              </a:defRPr>
            </a:pPr>
            <a:r>
              <a:rPr>
                <a:solidFill>
                  <a:srgbClr val="929292"/>
                </a:solidFill>
              </a:rPr>
              <a:t># Create the scatterplot object the plotOutput function is expecting</a:t>
            </a:r>
          </a:p>
          <a:p>
            <a:pPr lvl="1" indent="276225" algn="l" defTabSz="508254">
              <a:spcBef>
                <a:spcPts val="800"/>
              </a:spcBef>
              <a:defRPr sz="3480">
                <a:solidFill>
                  <a:srgbClr val="000000"/>
                </a:solidFill>
                <a:latin typeface="Monaco"/>
                <a:ea typeface="Monaco"/>
                <a:cs typeface="Monaco"/>
                <a:sym typeface="Monaco"/>
              </a:defRPr>
            </a:pPr>
            <a:r>
              <a:t>  output$scatterplot &lt;- renderPlot(</a:t>
            </a:r>
          </a:p>
          <a:p>
            <a:pPr lvl="1" indent="276225" algn="l" defTabSz="508254">
              <a:spcBef>
                <a:spcPts val="800"/>
              </a:spcBef>
              <a:defRPr sz="3480">
                <a:solidFill>
                  <a:srgbClr val="000000"/>
                </a:solidFill>
                <a:latin typeface="Monaco"/>
                <a:ea typeface="Monaco"/>
                <a:cs typeface="Monaco"/>
                <a:sym typeface="Monaco"/>
              </a:defRPr>
            </a:pPr>
            <a:r>
              <a:t>   ggplot(data = movies, aes_string(x = input$x, y = input$y,</a:t>
            </a:r>
          </a:p>
          <a:p>
            <a:pPr algn="l" defTabSz="508254">
              <a:spcBef>
                <a:spcPts val="800"/>
              </a:spcBef>
              <a:defRPr sz="3480">
                <a:solidFill>
                  <a:srgbClr val="000000"/>
                </a:solidFill>
                <a:latin typeface="Monaco"/>
                <a:ea typeface="Monaco"/>
                <a:cs typeface="Monaco"/>
                <a:sym typeface="Monaco"/>
              </a:defRPr>
            </a:pPr>
            <a:r>
              <a:t>                                     color = input$z)) +</a:t>
            </a:r>
          </a:p>
          <a:p>
            <a:pPr lvl="4" indent="1436369" algn="l" defTabSz="508254">
              <a:spcBef>
                <a:spcPts val="800"/>
              </a:spcBef>
              <a:defRPr sz="3480">
                <a:solidFill>
                  <a:srgbClr val="000000"/>
                </a:solidFill>
                <a:latin typeface="Monaco"/>
                <a:ea typeface="Monaco"/>
                <a:cs typeface="Monaco"/>
                <a:sym typeface="Monaco"/>
              </a:defRPr>
            </a:pPr>
            <a:r>
              <a:t>geom_point(alpha = input$</a:t>
            </a:r>
            <a:r>
              <a:rPr>
                <a:solidFill>
                  <a:srgbClr val="FF9300"/>
                </a:solidFill>
              </a:rPr>
              <a:t>alpha</a:t>
            </a:r>
            <a:r>
              <a:t>)</a:t>
            </a:r>
          </a:p>
          <a:p>
            <a:pPr lvl="1" indent="276225" algn="l" defTabSz="508254">
              <a:spcBef>
                <a:spcPts val="800"/>
              </a:spcBef>
              <a:defRPr sz="3480">
                <a:solidFill>
                  <a:srgbClr val="000000"/>
                </a:solidFill>
                <a:latin typeface="Monaco"/>
                <a:ea typeface="Monaco"/>
                <a:cs typeface="Monaco"/>
                <a:sym typeface="Monaco"/>
              </a:defRPr>
            </a:pPr>
            <a:r>
              <a:t>  )</a:t>
            </a:r>
          </a:p>
          <a:p>
            <a:pPr algn="l" defTabSz="508254">
              <a:spcBef>
                <a:spcPts val="800"/>
              </a:spcBef>
              <a:defRPr sz="3480">
                <a:solidFill>
                  <a:srgbClr val="000000"/>
                </a:solidFill>
                <a:latin typeface="Monaco"/>
                <a:ea typeface="Monaco"/>
                <a:cs typeface="Monaco"/>
                <a:sym typeface="Monaco"/>
              </a:defRPr>
            </a:pPr>
            <a:r>
              <a:t>}</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6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6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70"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71"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272"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273" name="ui_02.R"/>
          <p:cNvSpPr txBox="1"/>
          <p:nvPr/>
        </p:nvSpPr>
        <p:spPr>
          <a:xfrm>
            <a:off x="10267646" y="6247414"/>
            <a:ext cx="3848708"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ui_02.R</a:t>
            </a:r>
          </a:p>
        </p:txBody>
      </p:sp>
      <p:sp>
        <p:nvSpPr>
          <p:cNvPr id="274"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7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7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79"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80"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81"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282" name="Layouts">
            <a:hlinkClick r:id="rId4"/>
          </p:cNvPr>
          <p:cNvSpPr txBox="1">
            <a:spLocks noGrp="1"/>
          </p:cNvSpPr>
          <p:nvPr>
            <p:ph type="body" idx="21"/>
          </p:nvPr>
        </p:nvSpPr>
        <p:spPr>
          <a:xfrm>
            <a:off x="5804834" y="5729486"/>
            <a:ext cx="12774331" cy="2257028"/>
          </a:xfrm>
          <a:prstGeom prst="rect">
            <a:avLst/>
          </a:prstGeom>
        </p:spPr>
        <p:txBody>
          <a:bodyPr/>
          <a:lstStyle/>
          <a:p>
            <a:r>
              <a:rPr dirty="0"/>
              <a:t>Layouts</a:t>
            </a:r>
            <a:br>
              <a:rPr lang="en-US" dirty="0"/>
            </a:br>
            <a:r>
              <a:rPr lang="en-US" dirty="0">
                <a:hlinkClick r:id="rId5"/>
              </a:rPr>
              <a:t>https://shiny.rstudio.com/gallery/</a:t>
            </a:r>
            <a:endParaRPr lang="en-US" dirty="0"/>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Using external…"/>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Using external</a:t>
            </a:r>
          </a:p>
          <a:p>
            <a:pPr marL="0" indent="0" algn="r" defTabSz="800735">
              <a:spcBef>
                <a:spcPts val="6300"/>
              </a:spcBef>
              <a:buSzTx/>
              <a:buNone/>
              <a:defRPr sz="20370">
                <a:solidFill>
                  <a:srgbClr val="DBDBDB"/>
                </a:solidFill>
              </a:defRPr>
            </a:pPr>
            <a:r>
              <a:t>packages</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289" name="shinydashboard"/>
          <p:cNvSpPr txBox="1">
            <a:spLocks noGrp="1"/>
          </p:cNvSpPr>
          <p:nvPr>
            <p:ph type="body" idx="1"/>
          </p:nvPr>
        </p:nvSpPr>
        <p:spPr>
          <a:prstGeom prst="rect">
            <a:avLst/>
          </a:prstGeom>
        </p:spPr>
        <p:txBody>
          <a:bodyPr/>
          <a:lstStyle/>
          <a:p>
            <a:r>
              <a:t>shinydashboard</a:t>
            </a:r>
          </a:p>
        </p:txBody>
      </p:sp>
      <p:pic>
        <p:nvPicPr>
          <p:cNvPr id="290" name="Image" descr="Image"/>
          <p:cNvPicPr>
            <a:picLocks noChangeAspect="1"/>
          </p:cNvPicPr>
          <p:nvPr/>
        </p:nvPicPr>
        <p:blipFill>
          <a:blip r:embed="rId2"/>
          <a:stretch>
            <a:fillRect/>
          </a:stretch>
        </p:blipFill>
        <p:spPr>
          <a:xfrm>
            <a:off x="13408979" y="2594778"/>
            <a:ext cx="10139846" cy="6132971"/>
          </a:xfrm>
          <a:prstGeom prst="rect">
            <a:avLst/>
          </a:prstGeom>
          <a:ln w="12700">
            <a:miter lim="400000"/>
          </a:ln>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2" name="Image" descr="Image"/>
          <p:cNvPicPr>
            <a:picLocks noChangeAspect="1"/>
          </p:cNvPicPr>
          <p:nvPr/>
        </p:nvPicPr>
        <p:blipFill>
          <a:blip r:embed="rId2"/>
          <a:srcRect b="7770"/>
          <a:stretch>
            <a:fillRect/>
          </a:stretch>
        </p:blipFill>
        <p:spPr>
          <a:xfrm>
            <a:off x="10255862" y="4348593"/>
            <a:ext cx="10160001" cy="7601823"/>
          </a:xfrm>
          <a:prstGeom prst="rect">
            <a:avLst/>
          </a:prstGeom>
          <a:ln w="12700">
            <a:miter lim="400000"/>
          </a:ln>
        </p:spPr>
      </p:pic>
      <p:sp>
        <p:nvSpPr>
          <p:cNvPr id="293" name="shinydashboard…"/>
          <p:cNvSpPr txBox="1">
            <a:spLocks noGrp="1"/>
          </p:cNvSpPr>
          <p:nvPr>
            <p:ph type="body" idx="1"/>
          </p:nvPr>
        </p:nvSpPr>
        <p:spPr>
          <a:prstGeom prst="rect">
            <a:avLst/>
          </a:prstGeom>
        </p:spPr>
        <p:txBody>
          <a:bodyPr/>
          <a:lstStyle/>
          <a:p>
            <a:r>
              <a:t>shinydashboard</a:t>
            </a:r>
          </a:p>
          <a:p>
            <a:r>
              <a:t>shinythemes</a:t>
            </a:r>
          </a:p>
        </p:txBody>
      </p:sp>
      <p:pic>
        <p:nvPicPr>
          <p:cNvPr id="294" name="Image" descr="Image"/>
          <p:cNvPicPr>
            <a:picLocks noChangeAspect="1"/>
          </p:cNvPicPr>
          <p:nvPr/>
        </p:nvPicPr>
        <p:blipFill>
          <a:blip r:embed="rId3"/>
          <a:stretch>
            <a:fillRect/>
          </a:stretch>
        </p:blipFill>
        <p:spPr>
          <a:xfrm>
            <a:off x="11789520" y="3400720"/>
            <a:ext cx="10160001" cy="7835901"/>
          </a:xfrm>
          <a:prstGeom prst="rect">
            <a:avLst/>
          </a:prstGeom>
          <a:ln w="25400">
            <a:solidFill>
              <a:srgbClr val="D3D3D3"/>
            </a:solidFill>
            <a:miter lim="400000"/>
          </a:ln>
        </p:spPr>
      </p:pic>
      <p:pic>
        <p:nvPicPr>
          <p:cNvPr id="295" name="Image" descr="Image"/>
          <p:cNvPicPr>
            <a:picLocks noChangeAspect="1"/>
          </p:cNvPicPr>
          <p:nvPr/>
        </p:nvPicPr>
        <p:blipFill>
          <a:blip r:embed="rId4"/>
          <a:stretch>
            <a:fillRect/>
          </a:stretch>
        </p:blipFill>
        <p:spPr>
          <a:xfrm>
            <a:off x="13398901" y="2359054"/>
            <a:ext cx="10160001" cy="8242301"/>
          </a:xfrm>
          <a:prstGeom prst="rect">
            <a:avLst/>
          </a:prstGeom>
          <a:ln w="25400">
            <a:solidFill>
              <a:srgbClr val="D3D3D3"/>
            </a:solidFill>
            <a:miter lim="400000"/>
          </a:ln>
        </p:spPr>
      </p:pic>
      <p:sp>
        <p:nvSpPr>
          <p:cNvPr id="296"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299" name="shinydashboard…"/>
          <p:cNvSpPr txBox="1">
            <a:spLocks noGrp="1"/>
          </p:cNvSpPr>
          <p:nvPr>
            <p:ph type="body" idx="1"/>
          </p:nvPr>
        </p:nvSpPr>
        <p:spPr>
          <a:prstGeom prst="rect">
            <a:avLst/>
          </a:prstGeom>
        </p:spPr>
        <p:txBody>
          <a:bodyPr/>
          <a:lstStyle/>
          <a:p>
            <a:r>
              <a:t>shinydashboard</a:t>
            </a:r>
          </a:p>
          <a:p>
            <a:r>
              <a:t>shinythemes</a:t>
            </a:r>
          </a:p>
          <a:p>
            <a:r>
              <a:t>shinyBS (@ebailey78)</a:t>
            </a:r>
          </a:p>
        </p:txBody>
      </p:sp>
      <p:pic>
        <p:nvPicPr>
          <p:cNvPr id="300" name="Image" descr="Image"/>
          <p:cNvPicPr>
            <a:picLocks noChangeAspect="1"/>
          </p:cNvPicPr>
          <p:nvPr/>
        </p:nvPicPr>
        <p:blipFill>
          <a:blip r:embed="rId2"/>
          <a:stretch>
            <a:fillRect/>
          </a:stretch>
        </p:blipFill>
        <p:spPr>
          <a:xfrm>
            <a:off x="10546746" y="3389576"/>
            <a:ext cx="10928537" cy="1467359"/>
          </a:xfrm>
          <a:prstGeom prst="rect">
            <a:avLst/>
          </a:prstGeom>
          <a:ln w="12700">
            <a:miter lim="400000"/>
          </a:ln>
        </p:spPr>
      </p:pic>
      <p:pic>
        <p:nvPicPr>
          <p:cNvPr id="301" name="Image" descr="Image"/>
          <p:cNvPicPr>
            <a:picLocks noChangeAspect="1"/>
          </p:cNvPicPr>
          <p:nvPr/>
        </p:nvPicPr>
        <p:blipFill>
          <a:blip r:embed="rId3"/>
          <a:stretch>
            <a:fillRect/>
          </a:stretch>
        </p:blipFill>
        <p:spPr>
          <a:xfrm>
            <a:off x="10560763" y="4882547"/>
            <a:ext cx="12412910" cy="1382167"/>
          </a:xfrm>
          <a:prstGeom prst="rect">
            <a:avLst/>
          </a:prstGeom>
          <a:ln w="12700">
            <a:miter lim="400000"/>
          </a:ln>
        </p:spPr>
      </p:pic>
      <p:pic>
        <p:nvPicPr>
          <p:cNvPr id="302" name="Image" descr="Image"/>
          <p:cNvPicPr>
            <a:picLocks noChangeAspect="1"/>
          </p:cNvPicPr>
          <p:nvPr/>
        </p:nvPicPr>
        <p:blipFill>
          <a:blip r:embed="rId4"/>
          <a:srcRect l="30436" t="36228" r="39832" b="57466"/>
          <a:stretch>
            <a:fillRect/>
          </a:stretch>
        </p:blipFill>
        <p:spPr>
          <a:xfrm>
            <a:off x="10773457" y="6306428"/>
            <a:ext cx="4742657" cy="1916924"/>
          </a:xfrm>
          <a:prstGeom prst="rect">
            <a:avLst/>
          </a:prstGeom>
          <a:ln w="12700">
            <a:miter lim="400000"/>
          </a:ln>
        </p:spPr>
      </p:pic>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305" name="shinydashboard…"/>
          <p:cNvSpPr txBox="1">
            <a:spLocks noGrp="1"/>
          </p:cNvSpPr>
          <p:nvPr>
            <p:ph type="body" idx="1"/>
          </p:nvPr>
        </p:nvSpPr>
        <p:spPr>
          <a:prstGeom prst="rect">
            <a:avLst/>
          </a:prstGeom>
        </p:spPr>
        <p:txBody>
          <a:bodyPr/>
          <a:lstStyle/>
          <a:p>
            <a:r>
              <a:t>shinydashboard</a:t>
            </a:r>
          </a:p>
          <a:p>
            <a:r>
              <a:t>shinythemes</a:t>
            </a:r>
          </a:p>
          <a:p>
            <a:r>
              <a:t>shinyBS (@ebailey78)</a:t>
            </a:r>
          </a:p>
          <a:p>
            <a:r>
              <a:t>shinytoastr (@gaborcsardi)</a:t>
            </a:r>
          </a:p>
        </p:txBody>
      </p:sp>
      <p:pic>
        <p:nvPicPr>
          <p:cNvPr id="306" name="Image" descr="Image"/>
          <p:cNvPicPr>
            <a:picLocks noChangeAspect="1"/>
          </p:cNvPicPr>
          <p:nvPr/>
        </p:nvPicPr>
        <p:blipFill>
          <a:blip r:embed="rId2"/>
          <a:stretch>
            <a:fillRect/>
          </a:stretch>
        </p:blipFill>
        <p:spPr>
          <a:xfrm>
            <a:off x="15645896" y="2541383"/>
            <a:ext cx="8204201" cy="6197601"/>
          </a:xfrm>
          <a:prstGeom prst="rect">
            <a:avLst/>
          </a:prstGeom>
          <a:ln w="12700">
            <a:miter lim="400000"/>
          </a:ln>
        </p:spPr>
      </p:pic>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309" name="shinydashboard…"/>
          <p:cNvSpPr txBox="1">
            <a:spLocks noGrp="1"/>
          </p:cNvSpPr>
          <p:nvPr>
            <p:ph type="body" idx="1"/>
          </p:nvPr>
        </p:nvSpPr>
        <p:spPr>
          <a:xfrm>
            <a:off x="666750" y="2312924"/>
            <a:ext cx="11847979" cy="10236917"/>
          </a:xfrm>
          <a:prstGeom prst="rect">
            <a:avLst/>
          </a:prstGeom>
        </p:spPr>
        <p:txBody>
          <a:bodyPr/>
          <a:lstStyle/>
          <a:p>
            <a:r>
              <a:rPr dirty="0" err="1"/>
              <a:t>shinydashboard</a:t>
            </a:r>
            <a:endParaRPr dirty="0"/>
          </a:p>
          <a:p>
            <a:r>
              <a:rPr dirty="0" err="1"/>
              <a:t>shinythemes</a:t>
            </a:r>
            <a:endParaRPr dirty="0"/>
          </a:p>
          <a:p>
            <a:r>
              <a:rPr dirty="0" err="1"/>
              <a:t>shinyBS</a:t>
            </a:r>
            <a:r>
              <a:rPr dirty="0"/>
              <a:t> (@ebailey78)</a:t>
            </a:r>
          </a:p>
          <a:p>
            <a:r>
              <a:rPr dirty="0" err="1"/>
              <a:t>shinytoastr</a:t>
            </a:r>
            <a:r>
              <a:rPr dirty="0"/>
              <a:t> (@gaborcsardi)</a:t>
            </a:r>
          </a:p>
          <a:p>
            <a:r>
              <a:rPr dirty="0" err="1"/>
              <a:t>miniUI</a:t>
            </a:r>
            <a:r>
              <a:rPr dirty="0"/>
              <a:t> (for mobile devices or Shiny Gadgets)</a:t>
            </a:r>
          </a:p>
        </p:txBody>
      </p:sp>
      <p:pic>
        <p:nvPicPr>
          <p:cNvPr id="310" name="Image" descr="Image"/>
          <p:cNvPicPr>
            <a:picLocks noChangeAspect="1"/>
          </p:cNvPicPr>
          <p:nvPr/>
        </p:nvPicPr>
        <p:blipFill>
          <a:blip r:embed="rId2"/>
          <a:stretch>
            <a:fillRect/>
          </a:stretch>
        </p:blipFill>
        <p:spPr>
          <a:xfrm>
            <a:off x="12799353" y="2158452"/>
            <a:ext cx="10902278" cy="7859781"/>
          </a:xfrm>
          <a:prstGeom prst="rect">
            <a:avLst/>
          </a:prstGeom>
          <a:ln w="12700">
            <a:miter lim="400000"/>
          </a:ln>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47DCB1-EC7C-4C89-A4C0-527A1265E638}"/>
              </a:ext>
            </a:extLst>
          </p:cNvPr>
          <p:cNvSpPr>
            <a:spLocks noGrp="1"/>
          </p:cNvSpPr>
          <p:nvPr>
            <p:ph idx="3"/>
          </p:nvPr>
        </p:nvSpPr>
        <p:spPr>
          <a:xfrm>
            <a:off x="666750" y="2243435"/>
            <a:ext cx="23050500" cy="5221055"/>
          </a:xfrm>
        </p:spPr>
        <p:txBody>
          <a:bodyPr/>
          <a:lstStyle/>
          <a:p>
            <a:r>
              <a:rPr lang="en-US" dirty="0" err="1"/>
              <a:t>bslib</a:t>
            </a:r>
            <a:r>
              <a:rPr lang="en-US" dirty="0"/>
              <a:t>: </a:t>
            </a:r>
            <a:r>
              <a:rPr lang="en-US" dirty="0">
                <a:hlinkClick r:id="rId2"/>
              </a:rPr>
              <a:t>https://github.com/rstudio/bslib</a:t>
            </a:r>
            <a:endParaRPr lang="en-US" dirty="0"/>
          </a:p>
          <a:p>
            <a:r>
              <a:rPr lang="en-US" dirty="0"/>
              <a:t>Demo: </a:t>
            </a:r>
            <a:r>
              <a:rPr lang="en-US" dirty="0">
                <a:hlinkClick r:id="rId3"/>
              </a:rPr>
              <a:t>https://testing-apps.shinyapps.io/themer-demo/</a:t>
            </a:r>
            <a:r>
              <a:rPr lang="en-US" dirty="0"/>
              <a:t> </a:t>
            </a:r>
          </a:p>
          <a:p>
            <a:pPr lvl="1"/>
            <a:endParaRPr lang="en-US" dirty="0"/>
          </a:p>
        </p:txBody>
      </p:sp>
      <p:sp>
        <p:nvSpPr>
          <p:cNvPr id="3" name="Text Placeholder 2">
            <a:extLst>
              <a:ext uri="{FF2B5EF4-FFF2-40B4-BE49-F238E27FC236}">
                <a16:creationId xmlns:a16="http://schemas.microsoft.com/office/drawing/2014/main" id="{B6B75E33-5E4F-4BD7-B9BB-9DB4FD4C2C21}"/>
              </a:ext>
            </a:extLst>
          </p:cNvPr>
          <p:cNvSpPr>
            <a:spLocks noGrp="1"/>
          </p:cNvSpPr>
          <p:nvPr>
            <p:ph type="body" sz="quarter" idx="21"/>
          </p:nvPr>
        </p:nvSpPr>
        <p:spPr/>
        <p:txBody>
          <a:bodyPr/>
          <a:lstStyle/>
          <a:p>
            <a:r>
              <a:rPr lang="en-US" dirty="0"/>
              <a:t>External Packages</a:t>
            </a:r>
          </a:p>
        </p:txBody>
      </p:sp>
      <p:pic>
        <p:nvPicPr>
          <p:cNvPr id="5" name="Picture 4">
            <a:extLst>
              <a:ext uri="{FF2B5EF4-FFF2-40B4-BE49-F238E27FC236}">
                <a16:creationId xmlns:a16="http://schemas.microsoft.com/office/drawing/2014/main" id="{CA9CFA84-0D4A-4657-9CBF-032A47D0FF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3603" y="5487435"/>
            <a:ext cx="12723801" cy="6288833"/>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044095EC-CA19-4242-96AA-FDF9BF46E3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75641" y="6858000"/>
            <a:ext cx="10683555" cy="6366227"/>
          </a:xfrm>
          <a:prstGeom prst="rect">
            <a:avLst/>
          </a:prstGeom>
        </p:spPr>
      </p:pic>
    </p:spTree>
    <p:extLst>
      <p:ext uri="{BB962C8B-B14F-4D97-AF65-F5344CB8AC3E}">
        <p14:creationId xmlns:p14="http://schemas.microsoft.com/office/powerpoint/2010/main" val="4276497977"/>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313" name="shinyjs (@daattali)…"/>
          <p:cNvSpPr txBox="1">
            <a:spLocks noGrp="1"/>
          </p:cNvSpPr>
          <p:nvPr>
            <p:ph type="body" sz="quarter" idx="1"/>
          </p:nvPr>
        </p:nvSpPr>
        <p:spPr>
          <a:xfrm>
            <a:off x="1488677" y="2310475"/>
            <a:ext cx="6913858" cy="9090150"/>
          </a:xfrm>
          <a:prstGeom prst="rect">
            <a:avLst/>
          </a:prstGeom>
        </p:spPr>
        <p:txBody>
          <a:bodyPr/>
          <a:lstStyle>
            <a:lvl1pPr marL="597796" indent="-597796" defTabSz="808990">
              <a:spcBef>
                <a:spcPts val="6300"/>
              </a:spcBef>
              <a:defRPr sz="6860"/>
            </a:lvl1pPr>
            <a:lvl2pPr marL="1319664" indent="-597796" defTabSz="808990">
              <a:spcBef>
                <a:spcPts val="6300"/>
              </a:spcBef>
              <a:defRPr sz="6860"/>
            </a:lvl2pPr>
          </a:lstStyle>
          <a:p>
            <a:r>
              <a:t>shinyjs (@daattali)</a:t>
            </a:r>
          </a:p>
          <a:p>
            <a:pPr lvl="1"/>
            <a:r>
              <a:t>Perform many UI-related JavaScript operations from R</a:t>
            </a:r>
          </a:p>
        </p:txBody>
      </p:sp>
      <p:pic>
        <p:nvPicPr>
          <p:cNvPr id="314" name="Image" descr="Image"/>
          <p:cNvPicPr>
            <a:picLocks noChangeAspect="1"/>
          </p:cNvPicPr>
          <p:nvPr/>
        </p:nvPicPr>
        <p:blipFill>
          <a:blip r:embed="rId2"/>
          <a:stretch>
            <a:fillRect/>
          </a:stretch>
        </p:blipFill>
        <p:spPr>
          <a:xfrm>
            <a:off x="8778823" y="1851776"/>
            <a:ext cx="15535834" cy="11843462"/>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33"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34"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235"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236"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37" name="Go back to the app you built last class earlier…"/>
          <p:cNvSpPr txBox="1">
            <a:spLocks noGrp="1"/>
          </p:cNvSpPr>
          <p:nvPr>
            <p:ph type="body" idx="21"/>
          </p:nvPr>
        </p:nvSpPr>
        <p:spPr>
          <a:prstGeom prst="rect">
            <a:avLst/>
          </a:prstGeom>
        </p:spPr>
        <p:txBody>
          <a:bodyPr/>
          <a:lstStyle/>
          <a:p>
            <a:r>
              <a:t>Go back to the app you built last class earlier</a:t>
            </a:r>
          </a:p>
          <a:p>
            <a:r>
              <a:t>Add a new </a:t>
            </a:r>
            <a:r>
              <a:rPr>
                <a:latin typeface="Monaco"/>
                <a:ea typeface="Monaco"/>
                <a:cs typeface="Monaco"/>
                <a:sym typeface="Monaco"/>
              </a:rPr>
              <a:t>sliderInput</a:t>
            </a:r>
            <a:r>
              <a:t> defining the size of points (ranging from 0 to 5)</a:t>
            </a:r>
          </a:p>
          <a:p>
            <a:r>
              <a:t>Use this variable in the geom of the </a:t>
            </a:r>
            <a:r>
              <a:rPr>
                <a:latin typeface="Monaco"/>
                <a:ea typeface="Monaco"/>
                <a:cs typeface="Monaco"/>
                <a:sym typeface="Monaco"/>
              </a:rPr>
              <a:t>ggplot</a:t>
            </a:r>
            <a:r>
              <a:t> function as the size argument</a:t>
            </a:r>
          </a:p>
          <a:p>
            <a:r>
              <a:t>Run the app to ensure that point sizes react when you move the slider</a:t>
            </a:r>
          </a:p>
          <a:p>
            <a:r>
              <a:t>Compare your code / output with the person sitting next to / nearby you</a:t>
            </a:r>
          </a:p>
        </p:txBody>
      </p:sp>
      <p:pic>
        <p:nvPicPr>
          <p:cNvPr id="238" name="timer_3min.mov" descr="timer_3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23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38"/>
                </p:tgtEl>
              </p:cMediaNode>
            </p:video>
            <p:seq concurrent="1" prevAc="none" nextAc="seek">
              <p:cTn id="8" restart="whenNotActive" fill="hold" evtFilter="cancelBubble" nodeType="interactiveSeq">
                <p:stCondLst>
                  <p:cond evt="onClick" delay="0">
                    <p:tgtEl>
                      <p:spTgt spid="23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8"/>
                                        </p:tgtEl>
                                      </p:cBhvr>
                                    </p:cmd>
                                  </p:childTnLst>
                                </p:cTn>
                              </p:par>
                            </p:childTnLst>
                          </p:cTn>
                        </p:par>
                      </p:childTnLst>
                    </p:cTn>
                  </p:par>
                </p:childTnLst>
              </p:cTn>
              <p:nextCondLst>
                <p:cond evt="onClick" delay="0">
                  <p:tgtEl>
                    <p:spTgt spid="238"/>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1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1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19"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320"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321"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22" name="Modify movies_12.R to use a Bootstrap theme…"/>
          <p:cNvSpPr txBox="1">
            <a:spLocks noGrp="1"/>
          </p:cNvSpPr>
          <p:nvPr>
            <p:ph type="body" idx="21"/>
          </p:nvPr>
        </p:nvSpPr>
        <p:spPr>
          <a:prstGeom prst="rect">
            <a:avLst/>
          </a:prstGeom>
        </p:spPr>
        <p:txBody>
          <a:bodyPr/>
          <a:lstStyle/>
          <a:p>
            <a:r>
              <a:t>Modify </a:t>
            </a:r>
            <a:r>
              <a:rPr>
                <a:latin typeface="Monaco"/>
                <a:ea typeface="Monaco"/>
                <a:cs typeface="Monaco"/>
                <a:sym typeface="Monaco"/>
              </a:rPr>
              <a:t>movies_12.R</a:t>
            </a:r>
            <a:r>
              <a:t> to use a Bootstrap theme</a:t>
            </a:r>
          </a:p>
          <a:p>
            <a:pPr lvl="1"/>
            <a:r>
              <a:t>Use the "Live theme selector" feature in shinythemes in your own app</a:t>
            </a:r>
          </a:p>
          <a:p>
            <a:pPr lvl="1"/>
            <a:r>
              <a:t>Once you've decided on a theme, remove the theme selector and apply your chosen theme permanently</a:t>
            </a:r>
          </a:p>
          <a:p>
            <a:r>
              <a:t>See shinythemes instructions at:</a:t>
            </a:r>
            <a:br/>
            <a:r>
              <a:rPr u="sng">
                <a:hlinkClick r:id="rId6"/>
              </a:rPr>
              <a:t>https://rstudio.github.io/shinythemes/</a:t>
            </a:r>
          </a:p>
        </p:txBody>
      </p:sp>
      <p:pic>
        <p:nvPicPr>
          <p:cNvPr id="323" name="timer_5min.mov" descr="timer_5min.mov"/>
          <p:cNvPicPr>
            <a:picLocks/>
          </p:cNvPicPr>
          <p:nvPr>
            <a:videoFile r:link="rId2"/>
            <p:extLst>
              <p:ext uri="{DAA4B4D4-6D71-4841-9C94-3DE7FCFB9230}">
                <p14:media xmlns:p14="http://schemas.microsoft.com/office/powerpoint/2010/main" r:embed="rId1"/>
              </p:ext>
            </p:extLst>
          </p:nvPr>
        </p:nvPicPr>
        <p:blipFill>
          <a:blip r:embed="rId7"/>
          <a:stretch>
            <a:fillRect/>
          </a:stretch>
        </p:blipFill>
        <p:spPr>
          <a:xfrm>
            <a:off x="19814886" y="10477500"/>
            <a:ext cx="4185228"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3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23"/>
                </p:tgtEl>
              </p:cMediaNode>
            </p:video>
            <p:seq concurrent="1" prevAc="none" nextAc="seek">
              <p:cTn id="8" restart="whenNotActive" fill="hold" evtFilter="cancelBubble" nodeType="interactiveSeq">
                <p:stCondLst>
                  <p:cond evt="onClick" delay="0">
                    <p:tgtEl>
                      <p:spTgt spid="32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23"/>
                                        </p:tgtEl>
                                      </p:cBhvr>
                                    </p:cmd>
                                  </p:childTnLst>
                                </p:cTn>
                              </p:par>
                            </p:childTnLst>
                          </p:cTn>
                        </p:par>
                      </p:childTnLst>
                    </p:cTn>
                  </p:par>
                </p:childTnLst>
              </p:cTn>
              <p:nextCondLst>
                <p:cond evt="onClick" delay="0">
                  <p:tgtEl>
                    <p:spTgt spid="323"/>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2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2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2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29"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330"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331" name="movies_13.R"/>
          <p:cNvSpPr txBox="1"/>
          <p:nvPr/>
        </p:nvSpPr>
        <p:spPr>
          <a:xfrm>
            <a:off x="9200672" y="6247414"/>
            <a:ext cx="5982656"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movies_13.R</a:t>
            </a:r>
          </a:p>
        </p:txBody>
      </p:sp>
      <p:sp>
        <p:nvSpPr>
          <p:cNvPr id="332"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Using htmltools…"/>
          <p:cNvSpPr txBox="1">
            <a:spLocks noGrp="1"/>
          </p:cNvSpPr>
          <p:nvPr>
            <p:ph type="body" idx="21"/>
          </p:nvPr>
        </p:nvSpPr>
        <p:spPr>
          <a:prstGeom prst="rect">
            <a:avLst/>
          </a:prstGeom>
        </p:spPr>
        <p:txBody>
          <a:bodyPr/>
          <a:lstStyle/>
          <a:p>
            <a:pPr marL="0" indent="0" algn="r" defTabSz="742950">
              <a:spcBef>
                <a:spcPts val="5800"/>
              </a:spcBef>
              <a:buSzTx/>
              <a:buNone/>
              <a:defRPr sz="18900">
                <a:solidFill>
                  <a:srgbClr val="FFFFFF"/>
                </a:solidFill>
              </a:defRPr>
            </a:pPr>
            <a:r>
              <a:t>Using htmltools</a:t>
            </a:r>
          </a:p>
          <a:p>
            <a:pPr marL="0" indent="0" algn="r" defTabSz="742950">
              <a:spcBef>
                <a:spcPts val="5800"/>
              </a:spcBef>
              <a:buSzTx/>
              <a:buNone/>
              <a:defRPr sz="18900">
                <a:solidFill>
                  <a:srgbClr val="DBDBDB"/>
                </a:solidFill>
              </a:defRPr>
            </a:pPr>
            <a:r>
              <a:t>tag objects</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An API for Composing HTML"/>
          <p:cNvSpPr txBox="1">
            <a:spLocks noGrp="1"/>
          </p:cNvSpPr>
          <p:nvPr>
            <p:ph type="title"/>
          </p:nvPr>
        </p:nvSpPr>
        <p:spPr>
          <a:prstGeom prst="rect">
            <a:avLst/>
          </a:prstGeom>
        </p:spPr>
        <p:txBody>
          <a:bodyPr/>
          <a:lstStyle>
            <a:lvl1pPr defTabSz="652145">
              <a:defRPr sz="11850"/>
            </a:lvl1pPr>
          </a:lstStyle>
          <a:p>
            <a:r>
              <a:t>An API for Composing HTML</a:t>
            </a:r>
          </a:p>
        </p:txBody>
      </p:sp>
      <p:sp>
        <p:nvSpPr>
          <p:cNvPr id="339" name="When Shiny was born, it came with a sub-package for composing HTML…"/>
          <p:cNvSpPr txBox="1">
            <a:spLocks noGrp="1"/>
          </p:cNvSpPr>
          <p:nvPr>
            <p:ph type="body" idx="1"/>
          </p:nvPr>
        </p:nvSpPr>
        <p:spPr>
          <a:prstGeom prst="rect">
            <a:avLst/>
          </a:prstGeom>
        </p:spPr>
        <p:txBody>
          <a:bodyPr/>
          <a:lstStyle/>
          <a:p>
            <a:r>
              <a:t>When Shiny was born, it came with a sub-package for composing HTML</a:t>
            </a:r>
          </a:p>
          <a:p>
            <a:r>
              <a:t>These functions were so useful, we extracted them out into a separate package: htmltools</a:t>
            </a:r>
          </a:p>
          <a:p>
            <a:r>
              <a:t>Now used by R Markdown and htmlwidgets as well</a:t>
            </a: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HTML Basics"/>
          <p:cNvSpPr txBox="1">
            <a:spLocks noGrp="1"/>
          </p:cNvSpPr>
          <p:nvPr>
            <p:ph type="title"/>
          </p:nvPr>
        </p:nvSpPr>
        <p:spPr>
          <a:prstGeom prst="rect">
            <a:avLst/>
          </a:prstGeom>
        </p:spPr>
        <p:txBody>
          <a:bodyPr/>
          <a:lstStyle>
            <a:lvl1pPr defTabSz="676909">
              <a:defRPr sz="12300"/>
            </a:lvl1pPr>
          </a:lstStyle>
          <a:p>
            <a:r>
              <a:t>HTML Basics</a:t>
            </a:r>
          </a:p>
        </p:txBody>
      </p:sp>
      <p:sp>
        <p:nvSpPr>
          <p:cNvPr id="342" name="&lt;a href=&quot;https://www.rstudio.com&quot;&gt;RStudio&lt;/a&gt;"/>
          <p:cNvSpPr/>
          <p:nvPr/>
        </p:nvSpPr>
        <p:spPr>
          <a:xfrm>
            <a:off x="1994361" y="2362215"/>
            <a:ext cx="20395279" cy="1257301"/>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1600" tIns="101600" rIns="101600" bIns="101600"/>
          <a:lstStyle>
            <a:lvl1pPr algn="l">
              <a:defRPr>
                <a:solidFill>
                  <a:srgbClr val="000000"/>
                </a:solidFill>
                <a:latin typeface="Monaco"/>
                <a:ea typeface="Monaco"/>
                <a:cs typeface="Monaco"/>
                <a:sym typeface="Monaco"/>
              </a:defRPr>
            </a:lvl1pPr>
          </a:lstStyle>
          <a:p>
            <a:r>
              <a:t>&lt;a href="https://www.rstudio.com"&gt;RStudio&lt;/a&gt;</a:t>
            </a:r>
          </a:p>
        </p:txBody>
      </p:sp>
      <p:sp>
        <p:nvSpPr>
          <p:cNvPr id="343" name="Line"/>
          <p:cNvSpPr/>
          <p:nvPr/>
        </p:nvSpPr>
        <p:spPr>
          <a:xfrm>
            <a:off x="11941315" y="4615595"/>
            <a:ext cx="1" cy="1579728"/>
          </a:xfrm>
          <a:prstGeom prst="line">
            <a:avLst/>
          </a:prstGeom>
          <a:ln w="127000">
            <a:solidFill>
              <a:srgbClr val="5A5F5E"/>
            </a:solidFill>
            <a:miter lim="400000"/>
            <a:tailEnd type="triangle"/>
          </a:ln>
        </p:spPr>
        <p:txBody>
          <a:bodyPr lIns="50800" tIns="50800" rIns="50800" bIns="50800" anchor="ctr"/>
          <a:lstStyle/>
          <a:p>
            <a:endParaRPr/>
          </a:p>
        </p:txBody>
      </p:sp>
      <p:sp>
        <p:nvSpPr>
          <p:cNvPr id="344" name="RStudio"/>
          <p:cNvSpPr txBox="1"/>
          <p:nvPr/>
        </p:nvSpPr>
        <p:spPr>
          <a:xfrm>
            <a:off x="9173261" y="6752632"/>
            <a:ext cx="5536109" cy="193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2000" u="sng">
                <a:solidFill>
                  <a:srgbClr val="0433FF"/>
                </a:solidFill>
                <a:latin typeface="+mj-lt"/>
                <a:ea typeface="+mj-ea"/>
                <a:cs typeface="+mj-cs"/>
                <a:sym typeface="Helvetica"/>
                <a:hlinkClick r:id="" action="ppaction://noaction"/>
              </a:defRPr>
            </a:lvl1pPr>
          </a:lstStyle>
          <a:p>
            <a:pPr>
              <a:defRPr u="none"/>
            </a:pPr>
            <a:r>
              <a:rPr u="sng">
                <a:hlinkClick r:id="rId2"/>
              </a:rPr>
              <a:t>RStudio</a:t>
            </a: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HTML Basics"/>
          <p:cNvSpPr txBox="1">
            <a:spLocks noGrp="1"/>
          </p:cNvSpPr>
          <p:nvPr>
            <p:ph type="title"/>
          </p:nvPr>
        </p:nvSpPr>
        <p:spPr>
          <a:prstGeom prst="rect">
            <a:avLst/>
          </a:prstGeom>
        </p:spPr>
        <p:txBody>
          <a:bodyPr/>
          <a:lstStyle>
            <a:lvl1pPr defTabSz="676909">
              <a:defRPr sz="12300"/>
            </a:lvl1pPr>
          </a:lstStyle>
          <a:p>
            <a:r>
              <a:t>HTML Basics</a:t>
            </a:r>
          </a:p>
        </p:txBody>
      </p:sp>
      <p:sp>
        <p:nvSpPr>
          <p:cNvPr id="347" name="&lt;a href=&quot;https://www.rstudio.com&quot;&gt;RStudio&lt;/a&gt;"/>
          <p:cNvSpPr/>
          <p:nvPr/>
        </p:nvSpPr>
        <p:spPr>
          <a:xfrm>
            <a:off x="1994361" y="2362215"/>
            <a:ext cx="20395279" cy="1257301"/>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1600" tIns="101600" rIns="101600" bIns="101600"/>
          <a:lstStyle/>
          <a:p>
            <a:pPr algn="l">
              <a:defRPr>
                <a:solidFill>
                  <a:srgbClr val="000000"/>
                </a:solidFill>
                <a:latin typeface="Monaco"/>
                <a:ea typeface="Monaco"/>
                <a:cs typeface="Monaco"/>
                <a:sym typeface="Monaco"/>
              </a:defRPr>
            </a:pPr>
            <a:r>
              <a:rPr>
                <a:solidFill>
                  <a:srgbClr val="0433FF"/>
                </a:solidFill>
              </a:rPr>
              <a:t>&lt;a href="https://www.rstudio.com"&gt;</a:t>
            </a:r>
            <a:r>
              <a:rPr>
                <a:solidFill>
                  <a:srgbClr val="941100"/>
                </a:solidFill>
              </a:rPr>
              <a:t>RStudio</a:t>
            </a:r>
            <a:r>
              <a:rPr>
                <a:solidFill>
                  <a:srgbClr val="929000"/>
                </a:solidFill>
              </a:rPr>
              <a:t>&lt;/a&gt;</a:t>
            </a:r>
          </a:p>
        </p:txBody>
      </p:sp>
      <p:sp>
        <p:nvSpPr>
          <p:cNvPr id="348" name="Start tag"/>
          <p:cNvSpPr/>
          <p:nvPr/>
        </p:nvSpPr>
        <p:spPr>
          <a:xfrm>
            <a:off x="4139277" y="3943990"/>
            <a:ext cx="4279504" cy="1657748"/>
          </a:xfrm>
          <a:custGeom>
            <a:avLst/>
            <a:gdLst/>
            <a:ahLst/>
            <a:cxnLst>
              <a:cxn ang="0">
                <a:pos x="wd2" y="hd2"/>
              </a:cxn>
              <a:cxn ang="5400000">
                <a:pos x="wd2" y="hd2"/>
              </a:cxn>
              <a:cxn ang="10800000">
                <a:pos x="wd2" y="hd2"/>
              </a:cxn>
              <a:cxn ang="16200000">
                <a:pos x="wd2" y="hd2"/>
              </a:cxn>
            </a:cxnLst>
            <a:rect l="0" t="0" r="r" b="b"/>
            <a:pathLst>
              <a:path w="21600" h="21600" extrusionOk="0">
                <a:moveTo>
                  <a:pt x="10757" y="0"/>
                </a:moveTo>
                <a:lnTo>
                  <a:pt x="10116" y="5052"/>
                </a:lnTo>
                <a:lnTo>
                  <a:pt x="321" y="5052"/>
                </a:lnTo>
                <a:cubicBezTo>
                  <a:pt x="143" y="5052"/>
                  <a:pt x="0" y="5423"/>
                  <a:pt x="0" y="5880"/>
                </a:cubicBezTo>
                <a:lnTo>
                  <a:pt x="0" y="20773"/>
                </a:lnTo>
                <a:cubicBezTo>
                  <a:pt x="0" y="21230"/>
                  <a:pt x="143" y="21600"/>
                  <a:pt x="321" y="21600"/>
                </a:cubicBezTo>
                <a:lnTo>
                  <a:pt x="21279" y="21600"/>
                </a:lnTo>
                <a:cubicBezTo>
                  <a:pt x="21457" y="21600"/>
                  <a:pt x="21600" y="21230"/>
                  <a:pt x="21600" y="20773"/>
                </a:cubicBezTo>
                <a:lnTo>
                  <a:pt x="21600" y="5880"/>
                </a:lnTo>
                <a:cubicBezTo>
                  <a:pt x="21600" y="5423"/>
                  <a:pt x="21457" y="5052"/>
                  <a:pt x="21279" y="5052"/>
                </a:cubicBezTo>
                <a:lnTo>
                  <a:pt x="11398" y="5052"/>
                </a:lnTo>
                <a:lnTo>
                  <a:pt x="10757" y="0"/>
                </a:lnTo>
                <a:close/>
              </a:path>
            </a:pathLst>
          </a:custGeom>
          <a:solidFill>
            <a:srgbClr val="0433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b="1">
                <a:solidFill>
                  <a:srgbClr val="FFFFFF"/>
                </a:solidFill>
                <a:latin typeface="+mj-lt"/>
                <a:ea typeface="+mj-ea"/>
                <a:cs typeface="+mj-cs"/>
                <a:sym typeface="Helvetica"/>
              </a:defRPr>
            </a:lvl1pPr>
          </a:lstStyle>
          <a:p>
            <a:r>
              <a:t>Start tag</a:t>
            </a:r>
          </a:p>
        </p:txBody>
      </p:sp>
      <p:sp>
        <p:nvSpPr>
          <p:cNvPr id="349" name="End tag"/>
          <p:cNvSpPr/>
          <p:nvPr/>
        </p:nvSpPr>
        <p:spPr>
          <a:xfrm>
            <a:off x="15523778" y="2670020"/>
            <a:ext cx="3768269" cy="1270001"/>
          </a:xfrm>
          <a:custGeom>
            <a:avLst/>
            <a:gdLst/>
            <a:ahLst/>
            <a:cxnLst>
              <a:cxn ang="0">
                <a:pos x="wd2" y="hd2"/>
              </a:cxn>
              <a:cxn ang="5400000">
                <a:pos x="wd2" y="hd2"/>
              </a:cxn>
              <a:cxn ang="10800000">
                <a:pos x="wd2" y="hd2"/>
              </a:cxn>
              <a:cxn ang="16200000">
                <a:pos x="wd2" y="hd2"/>
              </a:cxn>
            </a:cxnLst>
            <a:rect l="0" t="0" r="r" b="b"/>
            <a:pathLst>
              <a:path w="21600" h="21600" extrusionOk="0">
                <a:moveTo>
                  <a:pt x="3131" y="0"/>
                </a:moveTo>
                <a:cubicBezTo>
                  <a:pt x="2870" y="0"/>
                  <a:pt x="2658" y="484"/>
                  <a:pt x="2658" y="1080"/>
                </a:cubicBezTo>
                <a:lnTo>
                  <a:pt x="2658" y="4232"/>
                </a:lnTo>
                <a:lnTo>
                  <a:pt x="0" y="6386"/>
                </a:lnTo>
                <a:lnTo>
                  <a:pt x="2658" y="8546"/>
                </a:lnTo>
                <a:lnTo>
                  <a:pt x="2658" y="20520"/>
                </a:lnTo>
                <a:cubicBezTo>
                  <a:pt x="2658" y="21116"/>
                  <a:pt x="2870" y="21600"/>
                  <a:pt x="3131" y="21600"/>
                </a:cubicBezTo>
                <a:lnTo>
                  <a:pt x="21126" y="21600"/>
                </a:lnTo>
                <a:cubicBezTo>
                  <a:pt x="21388" y="21600"/>
                  <a:pt x="21600" y="21116"/>
                  <a:pt x="21600" y="20520"/>
                </a:cubicBezTo>
                <a:lnTo>
                  <a:pt x="21600" y="1080"/>
                </a:lnTo>
                <a:cubicBezTo>
                  <a:pt x="21600" y="484"/>
                  <a:pt x="21388" y="0"/>
                  <a:pt x="21126" y="0"/>
                </a:cubicBezTo>
                <a:lnTo>
                  <a:pt x="3131" y="0"/>
                </a:lnTo>
                <a:close/>
              </a:path>
            </a:pathLst>
          </a:custGeom>
          <a:solidFill>
            <a:srgbClr val="929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b="1">
                <a:solidFill>
                  <a:srgbClr val="FFFFFF"/>
                </a:solidFill>
                <a:latin typeface="+mj-lt"/>
                <a:ea typeface="+mj-ea"/>
                <a:cs typeface="+mj-cs"/>
                <a:sym typeface="Helvetica"/>
              </a:defRPr>
            </a:lvl1pPr>
          </a:lstStyle>
          <a:p>
            <a:r>
              <a:t>End tag</a:t>
            </a:r>
          </a:p>
        </p:txBody>
      </p:sp>
      <p:sp>
        <p:nvSpPr>
          <p:cNvPr id="350" name="Child content"/>
          <p:cNvSpPr/>
          <p:nvPr/>
        </p:nvSpPr>
        <p:spPr>
          <a:xfrm>
            <a:off x="10588239" y="3940021"/>
            <a:ext cx="4935539" cy="1661717"/>
          </a:xfrm>
          <a:custGeom>
            <a:avLst/>
            <a:gdLst/>
            <a:ahLst/>
            <a:cxnLst>
              <a:cxn ang="0">
                <a:pos x="wd2" y="hd2"/>
              </a:cxn>
              <a:cxn ang="5400000">
                <a:pos x="wd2" y="hd2"/>
              </a:cxn>
              <a:cxn ang="10800000">
                <a:pos x="wd2" y="hd2"/>
              </a:cxn>
              <a:cxn ang="16200000">
                <a:pos x="wd2" y="hd2"/>
              </a:cxn>
            </a:cxnLst>
            <a:rect l="0" t="0" r="r" b="b"/>
            <a:pathLst>
              <a:path w="21600" h="21600" extrusionOk="0">
                <a:moveTo>
                  <a:pt x="10251" y="0"/>
                </a:moveTo>
                <a:lnTo>
                  <a:pt x="9695" y="5092"/>
                </a:lnTo>
                <a:lnTo>
                  <a:pt x="278" y="5092"/>
                </a:lnTo>
                <a:cubicBezTo>
                  <a:pt x="124" y="5092"/>
                  <a:pt x="0" y="5461"/>
                  <a:pt x="0" y="5917"/>
                </a:cubicBezTo>
                <a:lnTo>
                  <a:pt x="0" y="20775"/>
                </a:lnTo>
                <a:cubicBezTo>
                  <a:pt x="0" y="21230"/>
                  <a:pt x="124" y="21600"/>
                  <a:pt x="278" y="21600"/>
                </a:cubicBezTo>
                <a:lnTo>
                  <a:pt x="21322" y="21600"/>
                </a:lnTo>
                <a:cubicBezTo>
                  <a:pt x="21476" y="21600"/>
                  <a:pt x="21600" y="21230"/>
                  <a:pt x="21600" y="20775"/>
                </a:cubicBezTo>
                <a:lnTo>
                  <a:pt x="21600" y="5917"/>
                </a:lnTo>
                <a:cubicBezTo>
                  <a:pt x="21600" y="5461"/>
                  <a:pt x="21476" y="5092"/>
                  <a:pt x="21322" y="5092"/>
                </a:cubicBezTo>
                <a:lnTo>
                  <a:pt x="10807" y="5092"/>
                </a:lnTo>
                <a:lnTo>
                  <a:pt x="10251" y="0"/>
                </a:lnTo>
                <a:close/>
              </a:path>
            </a:pathLst>
          </a:custGeom>
          <a:solidFill>
            <a:srgbClr val="9411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b="1">
                <a:solidFill>
                  <a:srgbClr val="FFFFFF"/>
                </a:solidFill>
                <a:latin typeface="+mj-lt"/>
                <a:ea typeface="+mj-ea"/>
                <a:cs typeface="+mj-cs"/>
                <a:sym typeface="Helvetica"/>
              </a:defRPr>
            </a:lvl1pPr>
          </a:lstStyle>
          <a:p>
            <a:r>
              <a:rPr dirty="0"/>
              <a:t>Child content</a:t>
            </a: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Anatomy of a Tag"/>
          <p:cNvSpPr txBox="1">
            <a:spLocks noGrp="1"/>
          </p:cNvSpPr>
          <p:nvPr>
            <p:ph type="title"/>
          </p:nvPr>
        </p:nvSpPr>
        <p:spPr>
          <a:prstGeom prst="rect">
            <a:avLst/>
          </a:prstGeom>
        </p:spPr>
        <p:txBody>
          <a:bodyPr/>
          <a:lstStyle>
            <a:lvl1pPr defTabSz="676909">
              <a:defRPr sz="12300"/>
            </a:lvl1pPr>
          </a:lstStyle>
          <a:p>
            <a:r>
              <a:t>Anatomy of a Tag</a:t>
            </a:r>
          </a:p>
        </p:txBody>
      </p:sp>
      <p:sp>
        <p:nvSpPr>
          <p:cNvPr id="353" name="&lt;a href=&quot;https://www.rstudio.com&quot;&gt;RStudio&lt;/a&gt;"/>
          <p:cNvSpPr/>
          <p:nvPr/>
        </p:nvSpPr>
        <p:spPr>
          <a:xfrm>
            <a:off x="1994361" y="2362215"/>
            <a:ext cx="20395279" cy="1257301"/>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1600" tIns="101600" rIns="101600" bIns="101600"/>
          <a:lstStyle/>
          <a:p>
            <a:pPr algn="l">
              <a:defRPr>
                <a:solidFill>
                  <a:srgbClr val="000000"/>
                </a:solidFill>
                <a:latin typeface="Monaco"/>
                <a:ea typeface="Monaco"/>
                <a:cs typeface="Monaco"/>
                <a:sym typeface="Monaco"/>
              </a:defRPr>
            </a:pPr>
            <a:r>
              <a:t>&lt;</a:t>
            </a:r>
            <a:r>
              <a:rPr>
                <a:solidFill>
                  <a:srgbClr val="7A81FF"/>
                </a:solidFill>
              </a:rPr>
              <a:t>a</a:t>
            </a:r>
            <a:r>
              <a:t> </a:t>
            </a:r>
            <a:r>
              <a:rPr>
                <a:solidFill>
                  <a:srgbClr val="009051"/>
                </a:solidFill>
              </a:rPr>
              <a:t>href</a:t>
            </a:r>
            <a:r>
              <a:t>="</a:t>
            </a:r>
            <a:r>
              <a:rPr>
                <a:solidFill>
                  <a:srgbClr val="942193"/>
                </a:solidFill>
              </a:rPr>
              <a:t>https://www.rstudio.com</a:t>
            </a:r>
            <a:r>
              <a:t>"&gt;</a:t>
            </a:r>
            <a:r>
              <a:rPr>
                <a:solidFill>
                  <a:srgbClr val="B4B4B4"/>
                </a:solidFill>
              </a:rPr>
              <a:t>RStudio&lt;/a&gt;</a:t>
            </a:r>
          </a:p>
        </p:txBody>
      </p:sp>
      <p:sp>
        <p:nvSpPr>
          <p:cNvPr id="354" name="Tag name"/>
          <p:cNvSpPr/>
          <p:nvPr/>
        </p:nvSpPr>
        <p:spPr>
          <a:xfrm>
            <a:off x="496431" y="3970011"/>
            <a:ext cx="4279504" cy="1579960"/>
          </a:xfrm>
          <a:custGeom>
            <a:avLst/>
            <a:gdLst/>
            <a:ahLst/>
            <a:cxnLst>
              <a:cxn ang="0">
                <a:pos x="wd2" y="hd2"/>
              </a:cxn>
              <a:cxn ang="5400000">
                <a:pos x="wd2" y="hd2"/>
              </a:cxn>
              <a:cxn ang="10800000">
                <a:pos x="wd2" y="hd2"/>
              </a:cxn>
              <a:cxn ang="16200000">
                <a:pos x="wd2" y="hd2"/>
              </a:cxn>
            </a:cxnLst>
            <a:rect l="0" t="0" r="r" b="b"/>
            <a:pathLst>
              <a:path w="21600" h="21600" extrusionOk="0">
                <a:moveTo>
                  <a:pt x="10901" y="0"/>
                </a:moveTo>
                <a:lnTo>
                  <a:pt x="10260" y="4238"/>
                </a:lnTo>
                <a:lnTo>
                  <a:pt x="321" y="4238"/>
                </a:lnTo>
                <a:cubicBezTo>
                  <a:pt x="143" y="4238"/>
                  <a:pt x="0" y="4626"/>
                  <a:pt x="0" y="5106"/>
                </a:cubicBezTo>
                <a:lnTo>
                  <a:pt x="0" y="20732"/>
                </a:lnTo>
                <a:cubicBezTo>
                  <a:pt x="0" y="21211"/>
                  <a:pt x="143" y="21600"/>
                  <a:pt x="321" y="21600"/>
                </a:cubicBezTo>
                <a:lnTo>
                  <a:pt x="21279" y="21600"/>
                </a:lnTo>
                <a:cubicBezTo>
                  <a:pt x="21457" y="21600"/>
                  <a:pt x="21600" y="21211"/>
                  <a:pt x="21600" y="20732"/>
                </a:cubicBezTo>
                <a:lnTo>
                  <a:pt x="21600" y="5106"/>
                </a:lnTo>
                <a:cubicBezTo>
                  <a:pt x="21600" y="4626"/>
                  <a:pt x="21457" y="4238"/>
                  <a:pt x="21279" y="4238"/>
                </a:cubicBezTo>
                <a:lnTo>
                  <a:pt x="11542" y="4238"/>
                </a:lnTo>
                <a:lnTo>
                  <a:pt x="10901" y="0"/>
                </a:lnTo>
                <a:close/>
              </a:path>
            </a:pathLst>
          </a:custGeom>
          <a:solidFill>
            <a:srgbClr val="7A8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b="1">
                <a:solidFill>
                  <a:srgbClr val="FFFFFF"/>
                </a:solidFill>
                <a:latin typeface="+mj-lt"/>
                <a:ea typeface="+mj-ea"/>
                <a:cs typeface="+mj-cs"/>
                <a:sym typeface="Helvetica"/>
              </a:defRPr>
            </a:lvl1pPr>
          </a:lstStyle>
          <a:p>
            <a:r>
              <a:t>Tag name</a:t>
            </a:r>
          </a:p>
        </p:txBody>
      </p:sp>
      <p:sp>
        <p:nvSpPr>
          <p:cNvPr id="355" name="Attribute name"/>
          <p:cNvSpPr/>
          <p:nvPr/>
        </p:nvSpPr>
        <p:spPr>
          <a:xfrm>
            <a:off x="3461631" y="581554"/>
            <a:ext cx="4929585" cy="1577182"/>
          </a:xfrm>
          <a:custGeom>
            <a:avLst/>
            <a:gdLst/>
            <a:ahLst/>
            <a:cxnLst>
              <a:cxn ang="0">
                <a:pos x="wd2" y="hd2"/>
              </a:cxn>
              <a:cxn ang="5400000">
                <a:pos x="wd2" y="hd2"/>
              </a:cxn>
              <a:cxn ang="10800000">
                <a:pos x="wd2" y="hd2"/>
              </a:cxn>
              <a:cxn ang="16200000">
                <a:pos x="wd2" y="hd2"/>
              </a:cxn>
            </a:cxnLst>
            <a:rect l="0" t="0" r="r" b="b"/>
            <a:pathLst>
              <a:path w="21600" h="21600" extrusionOk="0">
                <a:moveTo>
                  <a:pt x="278" y="0"/>
                </a:moveTo>
                <a:cubicBezTo>
                  <a:pt x="125" y="0"/>
                  <a:pt x="0" y="389"/>
                  <a:pt x="0" y="870"/>
                </a:cubicBezTo>
                <a:lnTo>
                  <a:pt x="0" y="16523"/>
                </a:lnTo>
                <a:cubicBezTo>
                  <a:pt x="0" y="17004"/>
                  <a:pt x="125" y="17393"/>
                  <a:pt x="278" y="17393"/>
                </a:cubicBezTo>
                <a:lnTo>
                  <a:pt x="1890" y="17393"/>
                </a:lnTo>
                <a:lnTo>
                  <a:pt x="2447" y="21600"/>
                </a:lnTo>
                <a:lnTo>
                  <a:pt x="3005" y="17393"/>
                </a:lnTo>
                <a:lnTo>
                  <a:pt x="21322" y="17393"/>
                </a:lnTo>
                <a:cubicBezTo>
                  <a:pt x="21475" y="17393"/>
                  <a:pt x="21600" y="17004"/>
                  <a:pt x="21600" y="16523"/>
                </a:cubicBezTo>
                <a:lnTo>
                  <a:pt x="21600" y="870"/>
                </a:lnTo>
                <a:cubicBezTo>
                  <a:pt x="21600" y="389"/>
                  <a:pt x="21475" y="0"/>
                  <a:pt x="21322" y="0"/>
                </a:cubicBezTo>
                <a:lnTo>
                  <a:pt x="278" y="0"/>
                </a:lnTo>
                <a:close/>
              </a:path>
            </a:pathLst>
          </a:custGeom>
          <a:solidFill>
            <a:srgbClr val="00905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b="1">
                <a:solidFill>
                  <a:srgbClr val="FFFFFF"/>
                </a:solidFill>
                <a:latin typeface="+mj-lt"/>
                <a:ea typeface="+mj-ea"/>
                <a:cs typeface="+mj-cs"/>
                <a:sym typeface="Helvetica"/>
              </a:defRPr>
            </a:lvl1pPr>
          </a:lstStyle>
          <a:p>
            <a:r>
              <a:t>Attribute name</a:t>
            </a:r>
          </a:p>
        </p:txBody>
      </p:sp>
      <p:sp>
        <p:nvSpPr>
          <p:cNvPr id="356" name="Attribute value"/>
          <p:cNvSpPr/>
          <p:nvPr/>
        </p:nvSpPr>
        <p:spPr>
          <a:xfrm>
            <a:off x="6383910" y="3860581"/>
            <a:ext cx="4929585" cy="1539479"/>
          </a:xfrm>
          <a:custGeom>
            <a:avLst/>
            <a:gdLst/>
            <a:ahLst/>
            <a:cxnLst>
              <a:cxn ang="0">
                <a:pos x="wd2" y="hd2"/>
              </a:cxn>
              <a:cxn ang="5400000">
                <a:pos x="wd2" y="hd2"/>
              </a:cxn>
              <a:cxn ang="10800000">
                <a:pos x="wd2" y="hd2"/>
              </a:cxn>
              <a:cxn ang="16200000">
                <a:pos x="wd2" y="hd2"/>
              </a:cxn>
            </a:cxnLst>
            <a:rect l="0" t="0" r="r" b="b"/>
            <a:pathLst>
              <a:path w="21600" h="21600" extrusionOk="0">
                <a:moveTo>
                  <a:pt x="9610" y="0"/>
                </a:moveTo>
                <a:lnTo>
                  <a:pt x="9055" y="3781"/>
                </a:lnTo>
                <a:lnTo>
                  <a:pt x="278" y="3781"/>
                </a:lnTo>
                <a:cubicBezTo>
                  <a:pt x="125" y="3781"/>
                  <a:pt x="0" y="4180"/>
                  <a:pt x="0" y="4672"/>
                </a:cubicBezTo>
                <a:lnTo>
                  <a:pt x="0" y="20709"/>
                </a:lnTo>
                <a:cubicBezTo>
                  <a:pt x="0" y="21201"/>
                  <a:pt x="125" y="21600"/>
                  <a:pt x="278" y="21600"/>
                </a:cubicBezTo>
                <a:lnTo>
                  <a:pt x="21322" y="21600"/>
                </a:lnTo>
                <a:cubicBezTo>
                  <a:pt x="21475" y="21600"/>
                  <a:pt x="21600" y="21201"/>
                  <a:pt x="21600" y="20709"/>
                </a:cubicBezTo>
                <a:lnTo>
                  <a:pt x="21600" y="4672"/>
                </a:lnTo>
                <a:cubicBezTo>
                  <a:pt x="21600" y="4180"/>
                  <a:pt x="21475" y="3781"/>
                  <a:pt x="21322" y="3781"/>
                </a:cubicBezTo>
                <a:lnTo>
                  <a:pt x="10166" y="3781"/>
                </a:lnTo>
                <a:lnTo>
                  <a:pt x="9610" y="0"/>
                </a:lnTo>
                <a:close/>
              </a:path>
            </a:pathLst>
          </a:custGeom>
          <a:solidFill>
            <a:srgbClr val="94219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b="1">
                <a:solidFill>
                  <a:srgbClr val="FFFFFF"/>
                </a:solidFill>
                <a:latin typeface="+mj-lt"/>
                <a:ea typeface="+mj-ea"/>
                <a:cs typeface="+mj-cs"/>
                <a:sym typeface="Helvetica"/>
              </a:defRPr>
            </a:lvl1pPr>
          </a:lstStyle>
          <a:p>
            <a:r>
              <a:rPr dirty="0"/>
              <a:t>Attribute value</a:t>
            </a:r>
          </a:p>
        </p:txBody>
      </p:sp>
      <p:sp>
        <p:nvSpPr>
          <p:cNvPr id="357" name="Creates an anchor whose hyperlink reference is the URL https://www.rstudio.com"/>
          <p:cNvSpPr txBox="1"/>
          <p:nvPr/>
        </p:nvSpPr>
        <p:spPr>
          <a:xfrm>
            <a:off x="3933535" y="7330515"/>
            <a:ext cx="16529631" cy="3302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7000">
                <a:latin typeface="+mj-lt"/>
                <a:ea typeface="+mj-ea"/>
                <a:cs typeface="+mj-cs"/>
                <a:sym typeface="Helvetica"/>
              </a:defRPr>
            </a:pPr>
            <a:r>
              <a:t>Creates an </a:t>
            </a:r>
            <a:r>
              <a:rPr b="1"/>
              <a:t>a</a:t>
            </a:r>
            <a:r>
              <a:t>nchor whose</a:t>
            </a:r>
            <a:br/>
            <a:r>
              <a:rPr b="1"/>
              <a:t>h</a:t>
            </a:r>
            <a:r>
              <a:t>yperlink </a:t>
            </a:r>
            <a:r>
              <a:rPr b="1"/>
              <a:t>ref</a:t>
            </a:r>
            <a:r>
              <a:t>erence is the URL</a:t>
            </a:r>
            <a:br/>
            <a:r>
              <a:t>https://www.rstudio.com</a:t>
            </a: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Anatomy of a Tag"/>
          <p:cNvSpPr txBox="1">
            <a:spLocks noGrp="1"/>
          </p:cNvSpPr>
          <p:nvPr>
            <p:ph type="title"/>
          </p:nvPr>
        </p:nvSpPr>
        <p:spPr>
          <a:prstGeom prst="rect">
            <a:avLst/>
          </a:prstGeom>
        </p:spPr>
        <p:txBody>
          <a:bodyPr/>
          <a:lstStyle>
            <a:lvl1pPr defTabSz="676909">
              <a:defRPr sz="12300"/>
            </a:lvl1pPr>
          </a:lstStyle>
          <a:p>
            <a:r>
              <a:t>Anatomy of a Tag</a:t>
            </a:r>
          </a:p>
        </p:txBody>
      </p:sp>
      <p:sp>
        <p:nvSpPr>
          <p:cNvPr id="360" name="Text can contain tags…"/>
          <p:cNvSpPr txBox="1">
            <a:spLocks noGrp="1"/>
          </p:cNvSpPr>
          <p:nvPr>
            <p:ph type="body" idx="1"/>
          </p:nvPr>
        </p:nvSpPr>
        <p:spPr>
          <a:prstGeom prst="rect">
            <a:avLst/>
          </a:prstGeom>
        </p:spPr>
        <p:txBody>
          <a:bodyPr/>
          <a:lstStyle/>
          <a:p>
            <a:r>
              <a:t>Text can contain tags</a:t>
            </a:r>
          </a:p>
          <a:p>
            <a:r>
              <a:t>Tags can optionally contain text and/or other tags</a:t>
            </a:r>
          </a:p>
          <a:p>
            <a:r>
              <a:t>Each start tag can have zero or more attributes</a:t>
            </a: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Double-click to edit"/>
          <p:cNvSpPr txBox="1">
            <a:spLocks noGrp="1"/>
          </p:cNvSpPr>
          <p:nvPr>
            <p:ph type="title"/>
          </p:nvPr>
        </p:nvSpPr>
        <p:spPr>
          <a:prstGeom prst="rect">
            <a:avLst/>
          </a:prstGeom>
        </p:spPr>
        <p:txBody>
          <a:bodyPr/>
          <a:lstStyle/>
          <a:p>
            <a:pPr defTabSz="676909">
              <a:defRPr sz="12300"/>
            </a:pPr>
            <a:r>
              <a:rPr lang="en-US" dirty="0"/>
              <a:t>HTML to Browser UI</a:t>
            </a:r>
            <a:endParaRPr dirty="0"/>
          </a:p>
        </p:txBody>
      </p:sp>
      <p:sp>
        <p:nvSpPr>
          <p:cNvPr id="363" name="&lt;div class=&quot;panel panel-default&quot;&gt;…"/>
          <p:cNvSpPr/>
          <p:nvPr/>
        </p:nvSpPr>
        <p:spPr>
          <a:xfrm>
            <a:off x="1994361" y="2362215"/>
            <a:ext cx="12776144" cy="531120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1600" tIns="101600" rIns="101600" bIns="101600"/>
          <a:lstStyle/>
          <a:p>
            <a:pPr algn="l">
              <a:defRPr sz="3500">
                <a:solidFill>
                  <a:srgbClr val="000000"/>
                </a:solidFill>
                <a:latin typeface="Monaco"/>
                <a:ea typeface="Monaco"/>
                <a:cs typeface="Monaco"/>
                <a:sym typeface="Monaco"/>
              </a:defRPr>
            </a:pPr>
            <a:r>
              <a:t>&lt;div class="panel panel-default"&gt;</a:t>
            </a:r>
          </a:p>
          <a:p>
            <a:pPr algn="l">
              <a:defRPr sz="3500">
                <a:solidFill>
                  <a:srgbClr val="000000"/>
                </a:solidFill>
                <a:latin typeface="Monaco"/>
                <a:ea typeface="Monaco"/>
                <a:cs typeface="Monaco"/>
                <a:sym typeface="Monaco"/>
              </a:defRPr>
            </a:pPr>
            <a:r>
              <a:t>  &lt;div class="panel-heading"&gt;</a:t>
            </a:r>
          </a:p>
          <a:p>
            <a:pPr algn="l">
              <a:defRPr sz="3500">
                <a:solidFill>
                  <a:srgbClr val="000000"/>
                </a:solidFill>
                <a:latin typeface="Monaco"/>
                <a:ea typeface="Monaco"/>
                <a:cs typeface="Monaco"/>
                <a:sym typeface="Monaco"/>
              </a:defRPr>
            </a:pPr>
            <a:r>
              <a:t>    &lt;h3 class="panel-title"&gt;Panel title&lt;/h3&gt;</a:t>
            </a:r>
          </a:p>
          <a:p>
            <a:pPr algn="l">
              <a:defRPr sz="3500">
                <a:solidFill>
                  <a:srgbClr val="000000"/>
                </a:solidFill>
                <a:latin typeface="Monaco"/>
                <a:ea typeface="Monaco"/>
                <a:cs typeface="Monaco"/>
                <a:sym typeface="Monaco"/>
              </a:defRPr>
            </a:pPr>
            <a:r>
              <a:t>  &lt;/div&gt;</a:t>
            </a:r>
          </a:p>
          <a:p>
            <a:pPr algn="l">
              <a:defRPr sz="3500">
                <a:solidFill>
                  <a:srgbClr val="000000"/>
                </a:solidFill>
                <a:latin typeface="Monaco"/>
                <a:ea typeface="Monaco"/>
                <a:cs typeface="Monaco"/>
                <a:sym typeface="Monaco"/>
              </a:defRPr>
            </a:pPr>
            <a:r>
              <a:t>  &lt;div class="panel-body"&gt;</a:t>
            </a:r>
          </a:p>
          <a:p>
            <a:pPr algn="l">
              <a:defRPr sz="3500">
                <a:solidFill>
                  <a:srgbClr val="000000"/>
                </a:solidFill>
                <a:latin typeface="Monaco"/>
                <a:ea typeface="Monaco"/>
                <a:cs typeface="Monaco"/>
                <a:sym typeface="Monaco"/>
              </a:defRPr>
            </a:pPr>
            <a:r>
              <a:t>    Panel content</a:t>
            </a:r>
          </a:p>
          <a:p>
            <a:pPr algn="l">
              <a:defRPr sz="3500">
                <a:solidFill>
                  <a:srgbClr val="000000"/>
                </a:solidFill>
                <a:latin typeface="Monaco"/>
                <a:ea typeface="Monaco"/>
                <a:cs typeface="Monaco"/>
                <a:sym typeface="Monaco"/>
              </a:defRPr>
            </a:pPr>
            <a:r>
              <a:t>  &lt;/div&gt;</a:t>
            </a:r>
          </a:p>
          <a:p>
            <a:pPr algn="l">
              <a:defRPr sz="3500">
                <a:solidFill>
                  <a:srgbClr val="000000"/>
                </a:solidFill>
                <a:latin typeface="Monaco"/>
                <a:ea typeface="Monaco"/>
                <a:cs typeface="Monaco"/>
                <a:sym typeface="Monaco"/>
              </a:defRPr>
            </a:pPr>
            <a:r>
              <a:t>&lt;/div&gt;</a:t>
            </a:r>
          </a:p>
        </p:txBody>
      </p:sp>
      <p:pic>
        <p:nvPicPr>
          <p:cNvPr id="364" name="Image" descr="Image"/>
          <p:cNvPicPr>
            <a:picLocks noChangeAspect="1"/>
          </p:cNvPicPr>
          <p:nvPr/>
        </p:nvPicPr>
        <p:blipFill>
          <a:blip r:embed="rId2"/>
          <a:stretch>
            <a:fillRect/>
          </a:stretch>
        </p:blipFill>
        <p:spPr>
          <a:xfrm>
            <a:off x="13047239" y="9144557"/>
            <a:ext cx="10108752" cy="2764113"/>
          </a:xfrm>
          <a:prstGeom prst="rect">
            <a:avLst/>
          </a:prstGeom>
          <a:ln w="12700">
            <a:miter lim="400000"/>
          </a:ln>
        </p:spPr>
      </p:pic>
      <p:sp>
        <p:nvSpPr>
          <p:cNvPr id="366" name="Connection Line"/>
          <p:cNvSpPr/>
          <p:nvPr/>
        </p:nvSpPr>
        <p:spPr>
          <a:xfrm>
            <a:off x="15575550" y="6921283"/>
            <a:ext cx="1542895" cy="1698644"/>
          </a:xfrm>
          <a:custGeom>
            <a:avLst/>
            <a:gdLst/>
            <a:ahLst/>
            <a:cxnLst>
              <a:cxn ang="0">
                <a:pos x="wd2" y="hd2"/>
              </a:cxn>
              <a:cxn ang="5400000">
                <a:pos x="wd2" y="hd2"/>
              </a:cxn>
              <a:cxn ang="10800000">
                <a:pos x="wd2" y="hd2"/>
              </a:cxn>
              <a:cxn ang="16200000">
                <a:pos x="wd2" y="hd2"/>
              </a:cxn>
            </a:cxnLst>
            <a:rect l="0" t="0" r="r" b="b"/>
            <a:pathLst>
              <a:path w="21361" h="21600" extrusionOk="0">
                <a:moveTo>
                  <a:pt x="0" y="0"/>
                </a:moveTo>
                <a:cubicBezTo>
                  <a:pt x="14482" y="1059"/>
                  <a:pt x="21600" y="8259"/>
                  <a:pt x="21355" y="21600"/>
                </a:cubicBezTo>
              </a:path>
            </a:pathLst>
          </a:custGeom>
          <a:ln w="127000">
            <a:solidFill>
              <a:srgbClr val="5A5F5E"/>
            </a:solidFill>
            <a:miter lim="400000"/>
            <a:tailEnd type="triangle"/>
          </a:ln>
        </p:spPr>
        <p:txBody>
          <a:bodyPr/>
          <a:lstStyle/>
          <a:p>
            <a:endParaRP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Looks like R, Means HTML"/>
          <p:cNvSpPr txBox="1">
            <a:spLocks noGrp="1"/>
          </p:cNvSpPr>
          <p:nvPr>
            <p:ph type="title"/>
          </p:nvPr>
        </p:nvSpPr>
        <p:spPr>
          <a:prstGeom prst="rect">
            <a:avLst/>
          </a:prstGeom>
        </p:spPr>
        <p:txBody>
          <a:bodyPr/>
          <a:lstStyle>
            <a:lvl1pPr defTabSz="676909">
              <a:defRPr sz="12300"/>
            </a:lvl1pPr>
          </a:lstStyle>
          <a:p>
            <a:r>
              <a:t>Looks like R, Means HTML</a:t>
            </a:r>
          </a:p>
        </p:txBody>
      </p:sp>
      <p:sp>
        <p:nvSpPr>
          <p:cNvPr id="369" name="&lt;div class=&quot;panel panel-default&quot;&gt;…"/>
          <p:cNvSpPr/>
          <p:nvPr/>
        </p:nvSpPr>
        <p:spPr>
          <a:xfrm>
            <a:off x="1994361" y="2362215"/>
            <a:ext cx="20407979" cy="952209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1600" tIns="101600" rIns="101600" bIns="101600" numCol="2" spcCol="1019128"/>
          <a:lstStyle/>
          <a:p>
            <a:pPr algn="l">
              <a:defRPr sz="3500">
                <a:solidFill>
                  <a:srgbClr val="000000"/>
                </a:solidFill>
                <a:latin typeface="Monaco"/>
                <a:ea typeface="Monaco"/>
                <a:cs typeface="Monaco"/>
                <a:sym typeface="Monaco"/>
              </a:defRPr>
            </a:pPr>
            <a:r>
              <a:rPr dirty="0"/>
              <a:t>&lt;div class="panel panel-default"&gt;</a:t>
            </a:r>
          </a:p>
          <a:p>
            <a:pPr algn="l">
              <a:defRPr sz="3500">
                <a:solidFill>
                  <a:srgbClr val="000000"/>
                </a:solidFill>
                <a:latin typeface="Monaco"/>
                <a:ea typeface="Monaco"/>
                <a:cs typeface="Monaco"/>
                <a:sym typeface="Monaco"/>
              </a:defRPr>
            </a:pPr>
            <a:r>
              <a:rPr dirty="0"/>
              <a:t>  &lt;div class="panel-heading"&gt;</a:t>
            </a:r>
          </a:p>
          <a:p>
            <a:pPr algn="l">
              <a:defRPr sz="3500">
                <a:solidFill>
                  <a:srgbClr val="000000"/>
                </a:solidFill>
                <a:latin typeface="Monaco"/>
                <a:ea typeface="Monaco"/>
                <a:cs typeface="Monaco"/>
                <a:sym typeface="Monaco"/>
              </a:defRPr>
            </a:pPr>
            <a:r>
              <a:rPr dirty="0"/>
              <a:t>    &lt;h3 class="panel-title"&gt;</a:t>
            </a:r>
          </a:p>
          <a:p>
            <a:pPr algn="l">
              <a:defRPr sz="3500">
                <a:solidFill>
                  <a:srgbClr val="000000"/>
                </a:solidFill>
                <a:latin typeface="Monaco"/>
                <a:ea typeface="Monaco"/>
                <a:cs typeface="Monaco"/>
                <a:sym typeface="Monaco"/>
              </a:defRPr>
            </a:pPr>
            <a:r>
              <a:rPr dirty="0"/>
              <a:t>      Panel title</a:t>
            </a:r>
          </a:p>
          <a:p>
            <a:pPr algn="l">
              <a:defRPr sz="3500">
                <a:solidFill>
                  <a:srgbClr val="000000"/>
                </a:solidFill>
                <a:latin typeface="Monaco"/>
                <a:ea typeface="Monaco"/>
                <a:cs typeface="Monaco"/>
                <a:sym typeface="Monaco"/>
              </a:defRPr>
            </a:pPr>
            <a:r>
              <a:rPr dirty="0"/>
              <a:t>    &lt;/h3&gt;</a:t>
            </a:r>
          </a:p>
          <a:p>
            <a:pPr algn="l">
              <a:defRPr sz="3500">
                <a:solidFill>
                  <a:srgbClr val="000000"/>
                </a:solidFill>
                <a:latin typeface="Monaco"/>
                <a:ea typeface="Monaco"/>
                <a:cs typeface="Monaco"/>
                <a:sym typeface="Monaco"/>
              </a:defRPr>
            </a:pPr>
            <a:r>
              <a:rPr dirty="0"/>
              <a:t>  &lt;/div&gt;</a:t>
            </a:r>
          </a:p>
          <a:p>
            <a:pPr algn="l">
              <a:defRPr sz="3500">
                <a:solidFill>
                  <a:srgbClr val="000000"/>
                </a:solidFill>
                <a:latin typeface="Monaco"/>
                <a:ea typeface="Monaco"/>
                <a:cs typeface="Monaco"/>
                <a:sym typeface="Monaco"/>
              </a:defRPr>
            </a:pPr>
            <a:r>
              <a:rPr dirty="0"/>
              <a:t>  &lt;div class="panel-body"&gt;</a:t>
            </a:r>
          </a:p>
          <a:p>
            <a:pPr algn="l">
              <a:defRPr sz="3500">
                <a:solidFill>
                  <a:srgbClr val="000000"/>
                </a:solidFill>
                <a:latin typeface="Monaco"/>
                <a:ea typeface="Monaco"/>
                <a:cs typeface="Monaco"/>
                <a:sym typeface="Monaco"/>
              </a:defRPr>
            </a:pPr>
            <a:r>
              <a:rPr dirty="0"/>
              <a:t>    Panel content</a:t>
            </a:r>
          </a:p>
          <a:p>
            <a:pPr algn="l">
              <a:defRPr sz="3500">
                <a:solidFill>
                  <a:srgbClr val="000000"/>
                </a:solidFill>
                <a:latin typeface="Monaco"/>
                <a:ea typeface="Monaco"/>
                <a:cs typeface="Monaco"/>
                <a:sym typeface="Monaco"/>
              </a:defRPr>
            </a:pPr>
            <a:r>
              <a:rPr dirty="0"/>
              <a:t>  &lt;/div&gt;</a:t>
            </a:r>
          </a:p>
          <a:p>
            <a:pPr algn="l">
              <a:defRPr sz="3500">
                <a:solidFill>
                  <a:srgbClr val="000000"/>
                </a:solidFill>
                <a:latin typeface="Monaco"/>
                <a:ea typeface="Monaco"/>
                <a:cs typeface="Monaco"/>
                <a:sym typeface="Monaco"/>
              </a:defRPr>
            </a:pPr>
            <a:r>
              <a:rPr dirty="0"/>
              <a:t>&lt;/div&gt;</a:t>
            </a:r>
          </a:p>
          <a:p>
            <a:pPr algn="l">
              <a:defRPr sz="3500">
                <a:solidFill>
                  <a:srgbClr val="000000"/>
                </a:solidFill>
                <a:latin typeface="Monaco"/>
                <a:ea typeface="Monaco"/>
                <a:cs typeface="Monaco"/>
                <a:sym typeface="Monaco"/>
              </a:defRPr>
            </a:pPr>
            <a:endParaRPr lang="en-US" dirty="0"/>
          </a:p>
          <a:p>
            <a:pPr algn="l">
              <a:defRPr sz="3500">
                <a:solidFill>
                  <a:srgbClr val="000000"/>
                </a:solidFill>
                <a:latin typeface="Monaco"/>
                <a:ea typeface="Monaco"/>
                <a:cs typeface="Monaco"/>
                <a:sym typeface="Monaco"/>
              </a:defRPr>
            </a:pPr>
            <a:endParaRPr lang="en-US" dirty="0"/>
          </a:p>
          <a:p>
            <a:pPr algn="l">
              <a:defRPr sz="3500">
                <a:solidFill>
                  <a:srgbClr val="000000"/>
                </a:solidFill>
                <a:latin typeface="Monaco"/>
                <a:ea typeface="Monaco"/>
                <a:cs typeface="Monaco"/>
                <a:sym typeface="Monaco"/>
              </a:defRPr>
            </a:pPr>
            <a:endParaRPr lang="en-US" dirty="0"/>
          </a:p>
          <a:p>
            <a:pPr algn="l">
              <a:defRPr sz="3500">
                <a:solidFill>
                  <a:srgbClr val="000000"/>
                </a:solidFill>
                <a:latin typeface="Monaco"/>
                <a:ea typeface="Monaco"/>
                <a:cs typeface="Monaco"/>
                <a:sym typeface="Monaco"/>
              </a:defRPr>
            </a:pPr>
            <a:endParaRPr lang="en-US" dirty="0"/>
          </a:p>
          <a:p>
            <a:pPr algn="l">
              <a:defRPr sz="3500">
                <a:solidFill>
                  <a:srgbClr val="000000"/>
                </a:solidFill>
                <a:latin typeface="Monaco"/>
                <a:ea typeface="Monaco"/>
                <a:cs typeface="Monaco"/>
                <a:sym typeface="Monaco"/>
              </a:defRPr>
            </a:pPr>
            <a:endParaRPr lang="en-US" dirty="0"/>
          </a:p>
          <a:p>
            <a:pPr algn="l">
              <a:defRPr sz="3500">
                <a:solidFill>
                  <a:srgbClr val="000000"/>
                </a:solidFill>
                <a:latin typeface="Monaco"/>
                <a:ea typeface="Monaco"/>
                <a:cs typeface="Monaco"/>
                <a:sym typeface="Monaco"/>
              </a:defRPr>
            </a:pPr>
            <a:endParaRPr lang="en-US" dirty="0"/>
          </a:p>
          <a:p>
            <a:pPr algn="l">
              <a:defRPr sz="3500">
                <a:solidFill>
                  <a:srgbClr val="000000"/>
                </a:solidFill>
                <a:latin typeface="Monaco"/>
                <a:ea typeface="Monaco"/>
                <a:cs typeface="Monaco"/>
                <a:sym typeface="Monaco"/>
              </a:defRPr>
            </a:pPr>
            <a:endParaRPr lang="en-US" dirty="0"/>
          </a:p>
          <a:p>
            <a:pPr algn="l">
              <a:defRPr sz="3500">
                <a:solidFill>
                  <a:srgbClr val="000000"/>
                </a:solidFill>
                <a:latin typeface="Monaco"/>
                <a:ea typeface="Monaco"/>
                <a:cs typeface="Monaco"/>
                <a:sym typeface="Monaco"/>
              </a:defRPr>
            </a:pPr>
            <a:r>
              <a:rPr dirty="0"/>
              <a:t>div(class="panel panel-default",</a:t>
            </a:r>
          </a:p>
          <a:p>
            <a:pPr algn="l">
              <a:defRPr sz="3500">
                <a:solidFill>
                  <a:srgbClr val="000000"/>
                </a:solidFill>
                <a:latin typeface="Monaco"/>
                <a:ea typeface="Monaco"/>
                <a:cs typeface="Monaco"/>
                <a:sym typeface="Monaco"/>
              </a:defRPr>
            </a:pPr>
            <a:r>
              <a:rPr dirty="0"/>
              <a:t>  div(class="panel-heading",</a:t>
            </a:r>
          </a:p>
          <a:p>
            <a:pPr algn="l">
              <a:defRPr sz="3500">
                <a:solidFill>
                  <a:srgbClr val="000000"/>
                </a:solidFill>
                <a:latin typeface="Monaco"/>
                <a:ea typeface="Monaco"/>
                <a:cs typeface="Monaco"/>
                <a:sym typeface="Monaco"/>
              </a:defRPr>
            </a:pPr>
            <a:r>
              <a:rPr dirty="0"/>
              <a:t>    h3(class="panel-title",</a:t>
            </a:r>
          </a:p>
          <a:p>
            <a:pPr algn="l">
              <a:defRPr sz="3500">
                <a:solidFill>
                  <a:srgbClr val="000000"/>
                </a:solidFill>
                <a:latin typeface="Monaco"/>
                <a:ea typeface="Monaco"/>
                <a:cs typeface="Monaco"/>
                <a:sym typeface="Monaco"/>
              </a:defRPr>
            </a:pPr>
            <a:r>
              <a:rPr dirty="0"/>
              <a:t>      "Panel title",</a:t>
            </a:r>
          </a:p>
          <a:p>
            <a:pPr algn="l">
              <a:defRPr sz="3500">
                <a:solidFill>
                  <a:srgbClr val="000000"/>
                </a:solidFill>
                <a:latin typeface="Monaco"/>
                <a:ea typeface="Monaco"/>
                <a:cs typeface="Monaco"/>
                <a:sym typeface="Monaco"/>
              </a:defRPr>
            </a:pPr>
            <a:r>
              <a:rPr dirty="0"/>
              <a:t>    )</a:t>
            </a:r>
          </a:p>
          <a:p>
            <a:pPr algn="l">
              <a:defRPr sz="3500">
                <a:solidFill>
                  <a:srgbClr val="000000"/>
                </a:solidFill>
                <a:latin typeface="Monaco"/>
                <a:ea typeface="Monaco"/>
                <a:cs typeface="Monaco"/>
                <a:sym typeface="Monaco"/>
              </a:defRPr>
            </a:pPr>
            <a:r>
              <a:rPr dirty="0"/>
              <a:t>  ),</a:t>
            </a:r>
          </a:p>
          <a:p>
            <a:pPr algn="l">
              <a:defRPr sz="3500">
                <a:solidFill>
                  <a:srgbClr val="000000"/>
                </a:solidFill>
                <a:latin typeface="Monaco"/>
                <a:ea typeface="Monaco"/>
                <a:cs typeface="Monaco"/>
                <a:sym typeface="Monaco"/>
              </a:defRPr>
            </a:pPr>
            <a:r>
              <a:rPr dirty="0"/>
              <a:t>  div(class="panel-body",</a:t>
            </a:r>
          </a:p>
          <a:p>
            <a:pPr algn="l">
              <a:defRPr sz="3500">
                <a:solidFill>
                  <a:srgbClr val="000000"/>
                </a:solidFill>
                <a:latin typeface="Monaco"/>
                <a:ea typeface="Monaco"/>
                <a:cs typeface="Monaco"/>
                <a:sym typeface="Monaco"/>
              </a:defRPr>
            </a:pPr>
            <a:r>
              <a:rPr dirty="0"/>
              <a:t>    "Panel content"</a:t>
            </a:r>
          </a:p>
          <a:p>
            <a:pPr algn="l">
              <a:defRPr sz="3500">
                <a:solidFill>
                  <a:srgbClr val="000000"/>
                </a:solidFill>
                <a:latin typeface="Monaco"/>
                <a:ea typeface="Monaco"/>
                <a:cs typeface="Monaco"/>
                <a:sym typeface="Monaco"/>
              </a:defRPr>
            </a:pPr>
            <a:r>
              <a:rPr dirty="0"/>
              <a:t>  )</a:t>
            </a:r>
          </a:p>
          <a:p>
            <a:pPr algn="l">
              <a:defRPr sz="3500">
                <a:solidFill>
                  <a:srgbClr val="000000"/>
                </a:solidFill>
                <a:latin typeface="Monaco"/>
                <a:ea typeface="Monaco"/>
                <a:cs typeface="Monaco"/>
                <a:sym typeface="Monaco"/>
              </a:defRPr>
            </a:pPr>
            <a:r>
              <a:rPr dirty="0"/>
              <a:t>)</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41"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42"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43"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244"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245" name="movies_06.R"/>
          <p:cNvSpPr txBox="1"/>
          <p:nvPr/>
        </p:nvSpPr>
        <p:spPr>
          <a:xfrm>
            <a:off x="9200672" y="6247414"/>
            <a:ext cx="5982656"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movies_06.R</a:t>
            </a:r>
          </a:p>
        </p:txBody>
      </p:sp>
      <p:sp>
        <p:nvSpPr>
          <p:cNvPr id="246"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Using Tag Functions"/>
          <p:cNvSpPr txBox="1">
            <a:spLocks noGrp="1"/>
          </p:cNvSpPr>
          <p:nvPr>
            <p:ph type="title"/>
          </p:nvPr>
        </p:nvSpPr>
        <p:spPr>
          <a:prstGeom prst="rect">
            <a:avLst/>
          </a:prstGeom>
        </p:spPr>
        <p:txBody>
          <a:bodyPr/>
          <a:lstStyle>
            <a:lvl1pPr defTabSz="676909">
              <a:defRPr sz="12300"/>
            </a:lvl1pPr>
          </a:lstStyle>
          <a:p>
            <a:r>
              <a:t>Using Tag Functions</a:t>
            </a:r>
          </a:p>
        </p:txBody>
      </p:sp>
      <p:sp>
        <p:nvSpPr>
          <p:cNvPr id="372" name="Many common tags are exported as functions by htmltools and shiny (p, h1-h6, a, br, div, span, img)…"/>
          <p:cNvSpPr txBox="1">
            <a:spLocks noGrp="1"/>
          </p:cNvSpPr>
          <p:nvPr>
            <p:ph type="body" idx="1"/>
          </p:nvPr>
        </p:nvSpPr>
        <p:spPr>
          <a:prstGeom prst="rect">
            <a:avLst/>
          </a:prstGeom>
        </p:spPr>
        <p:txBody>
          <a:bodyPr/>
          <a:lstStyle/>
          <a:p>
            <a:pPr marL="426997" indent="-426997" defTabSz="577850">
              <a:spcBef>
                <a:spcPts val="4500"/>
              </a:spcBef>
              <a:defRPr sz="4900"/>
            </a:pPr>
            <a:r>
              <a:t>Many common tags are exported as functions by htmltools and shiny (p, h1-h6, a, br, div, span, img)</a:t>
            </a:r>
          </a:p>
          <a:p>
            <a:pPr marL="426997" indent="-426997" defTabSz="577850">
              <a:spcBef>
                <a:spcPts val="4500"/>
              </a:spcBef>
              <a:defRPr sz="4900"/>
            </a:pPr>
            <a:r>
              <a:t>All other tags can be accessed via the </a:t>
            </a:r>
            <a:r>
              <a:rPr>
                <a:latin typeface="Monaco"/>
                <a:ea typeface="Monaco"/>
                <a:cs typeface="Monaco"/>
                <a:sym typeface="Monaco"/>
              </a:rPr>
              <a:t>tags</a:t>
            </a:r>
            <a:r>
              <a:t> object. E.g., </a:t>
            </a:r>
            <a:r>
              <a:rPr>
                <a:latin typeface="Monaco"/>
                <a:ea typeface="Monaco"/>
                <a:cs typeface="Monaco"/>
                <a:sym typeface="Monaco"/>
              </a:rPr>
              <a:t>&lt;li&gt;Item 1&lt;/li&gt;</a:t>
            </a:r>
            <a:r>
              <a:t> → </a:t>
            </a:r>
            <a:r>
              <a:rPr>
                <a:latin typeface="Monaco"/>
                <a:ea typeface="Monaco"/>
                <a:cs typeface="Monaco"/>
                <a:sym typeface="Monaco"/>
              </a:rPr>
              <a:t>tags$li("Item 1")</a:t>
            </a:r>
          </a:p>
          <a:p>
            <a:pPr marL="426997" indent="-426997" defTabSz="577850">
              <a:spcBef>
                <a:spcPts val="4500"/>
              </a:spcBef>
              <a:defRPr sz="4900"/>
            </a:pPr>
            <a:r>
              <a:t>If you have lots of HTML to write, you can use the </a:t>
            </a:r>
            <a:r>
              <a:rPr>
                <a:latin typeface="Monaco"/>
                <a:ea typeface="Monaco"/>
                <a:cs typeface="Monaco"/>
                <a:sym typeface="Monaco"/>
              </a:rPr>
              <a:t>withTags</a:t>
            </a:r>
            <a:r>
              <a:t> function—it makes the </a:t>
            </a:r>
            <a:r>
              <a:rPr>
                <a:latin typeface="Monaco"/>
                <a:ea typeface="Monaco"/>
                <a:cs typeface="Monaco"/>
                <a:sym typeface="Monaco"/>
              </a:rPr>
              <a:t>tags$</a:t>
            </a:r>
            <a:r>
              <a:t> prefix optional.</a:t>
            </a:r>
            <a:br/>
            <a:r>
              <a:rPr sz="3500">
                <a:latin typeface="Monaco"/>
                <a:ea typeface="Monaco"/>
                <a:cs typeface="Monaco"/>
                <a:sym typeface="Monaco"/>
              </a:rPr>
              <a:t>withTags(</a:t>
            </a:r>
            <a:br>
              <a:rPr sz="3500">
                <a:latin typeface="Monaco"/>
                <a:ea typeface="Monaco"/>
                <a:cs typeface="Monaco"/>
                <a:sym typeface="Monaco"/>
              </a:rPr>
            </a:br>
            <a:r>
              <a:rPr sz="3500">
                <a:latin typeface="Monaco"/>
                <a:ea typeface="Monaco"/>
                <a:cs typeface="Monaco"/>
                <a:sym typeface="Monaco"/>
              </a:rPr>
              <a:t>  ul(</a:t>
            </a:r>
            <a:br>
              <a:rPr sz="3500">
                <a:latin typeface="Monaco"/>
                <a:ea typeface="Monaco"/>
                <a:cs typeface="Monaco"/>
                <a:sym typeface="Monaco"/>
              </a:rPr>
            </a:br>
            <a:r>
              <a:rPr sz="3500">
                <a:latin typeface="Monaco"/>
                <a:ea typeface="Monaco"/>
                <a:cs typeface="Monaco"/>
                <a:sym typeface="Monaco"/>
              </a:rPr>
              <a:t>    li("Item 1"), li("Item 2")</a:t>
            </a:r>
            <a:br>
              <a:rPr sz="3500">
                <a:latin typeface="Monaco"/>
                <a:ea typeface="Monaco"/>
                <a:cs typeface="Monaco"/>
                <a:sym typeface="Monaco"/>
              </a:rPr>
            </a:br>
            <a:r>
              <a:rPr sz="3500">
                <a:latin typeface="Monaco"/>
                <a:ea typeface="Monaco"/>
                <a:cs typeface="Monaco"/>
                <a:sym typeface="Monaco"/>
              </a:rPr>
              <a:t>  )</a:t>
            </a:r>
            <a:br>
              <a:rPr sz="3500">
                <a:latin typeface="Monaco"/>
                <a:ea typeface="Monaco"/>
                <a:cs typeface="Monaco"/>
                <a:sym typeface="Monaco"/>
              </a:rPr>
            </a:br>
            <a:r>
              <a:rPr sz="3500">
                <a:latin typeface="Monaco"/>
                <a:ea typeface="Monaco"/>
                <a:cs typeface="Monaco"/>
                <a:sym typeface="Monaco"/>
              </a:rPr>
              <a:t>)</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Using Tag Functions"/>
          <p:cNvSpPr txBox="1">
            <a:spLocks noGrp="1"/>
          </p:cNvSpPr>
          <p:nvPr>
            <p:ph type="title"/>
          </p:nvPr>
        </p:nvSpPr>
        <p:spPr>
          <a:prstGeom prst="rect">
            <a:avLst/>
          </a:prstGeom>
        </p:spPr>
        <p:txBody>
          <a:bodyPr/>
          <a:lstStyle>
            <a:lvl1pPr defTabSz="676909">
              <a:defRPr sz="12300"/>
            </a:lvl1pPr>
          </a:lstStyle>
          <a:p>
            <a:r>
              <a:t>Using Tag Functions</a:t>
            </a:r>
          </a:p>
        </p:txBody>
      </p:sp>
      <p:sp>
        <p:nvSpPr>
          <p:cNvPr id="375" name="All tag functions behave the same way…"/>
          <p:cNvSpPr txBox="1">
            <a:spLocks noGrp="1"/>
          </p:cNvSpPr>
          <p:nvPr>
            <p:ph type="body" idx="1"/>
          </p:nvPr>
        </p:nvSpPr>
        <p:spPr>
          <a:prstGeom prst="rect">
            <a:avLst/>
          </a:prstGeom>
        </p:spPr>
        <p:txBody>
          <a:bodyPr/>
          <a:lstStyle/>
          <a:p>
            <a:r>
              <a:t>All tag functions behave the same way</a:t>
            </a:r>
          </a:p>
          <a:p>
            <a:pPr lvl="1"/>
            <a:r>
              <a:t>Call the function to create a tag object</a:t>
            </a:r>
          </a:p>
          <a:p>
            <a:pPr lvl="1"/>
            <a:r>
              <a:rPr i="1" u="sng"/>
              <a:t>Named</a:t>
            </a:r>
            <a:r>
              <a:t> arguments become </a:t>
            </a:r>
            <a:r>
              <a:rPr u="sng"/>
              <a:t>attributes</a:t>
            </a:r>
          </a:p>
          <a:p>
            <a:pPr lvl="1">
              <a:defRPr i="1"/>
            </a:pPr>
            <a:r>
              <a:rPr u="sng"/>
              <a:t>Unnamed</a:t>
            </a:r>
            <a:r>
              <a:rPr i="0"/>
              <a:t> arguments become </a:t>
            </a:r>
            <a:r>
              <a:rPr i="0" u="sng"/>
              <a:t>children</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Tag attributes"/>
          <p:cNvSpPr txBox="1">
            <a:spLocks noGrp="1"/>
          </p:cNvSpPr>
          <p:nvPr>
            <p:ph type="title"/>
          </p:nvPr>
        </p:nvSpPr>
        <p:spPr>
          <a:prstGeom prst="rect">
            <a:avLst/>
          </a:prstGeom>
        </p:spPr>
        <p:txBody>
          <a:bodyPr/>
          <a:lstStyle>
            <a:lvl1pPr defTabSz="676909">
              <a:defRPr sz="12300"/>
            </a:lvl1pPr>
          </a:lstStyle>
          <a:p>
            <a:r>
              <a:t>Tag attributes</a:t>
            </a:r>
          </a:p>
        </p:txBody>
      </p:sp>
      <p:sp>
        <p:nvSpPr>
          <p:cNvPr id="378" name="Any valid HTML attribute name can be used (use quotes if the name has dashes, e.g. &quot;data-toggle&quot;=&quot;dropdown&quot;)…"/>
          <p:cNvSpPr txBox="1">
            <a:spLocks noGrp="1"/>
          </p:cNvSpPr>
          <p:nvPr>
            <p:ph type="body" idx="1"/>
          </p:nvPr>
        </p:nvSpPr>
        <p:spPr>
          <a:prstGeom prst="rect">
            <a:avLst/>
          </a:prstGeom>
        </p:spPr>
        <p:txBody>
          <a:bodyPr/>
          <a:lstStyle/>
          <a:p>
            <a:pPr marL="378198" indent="-378198" defTabSz="511809">
              <a:spcBef>
                <a:spcPts val="4000"/>
              </a:spcBef>
              <a:defRPr sz="4340"/>
            </a:pPr>
            <a:r>
              <a:t>Any valid HTML attribute name can be used (use quotes if the name has dashes, e.g.</a:t>
            </a:r>
            <a:br/>
            <a:r>
              <a:rPr>
                <a:latin typeface="Monaco"/>
                <a:ea typeface="Monaco"/>
                <a:cs typeface="Monaco"/>
                <a:sym typeface="Monaco"/>
              </a:rPr>
              <a:t>"data-toggle"="dropdown"</a:t>
            </a:r>
            <a:r>
              <a:t>)</a:t>
            </a:r>
          </a:p>
          <a:p>
            <a:pPr marL="378198" indent="-378198" defTabSz="511809">
              <a:spcBef>
                <a:spcPts val="4000"/>
              </a:spcBef>
              <a:defRPr sz="4340"/>
            </a:pPr>
            <a:r>
              <a:t>Valid tag </a:t>
            </a:r>
            <a:r>
              <a:rPr u="sng"/>
              <a:t>attribute values</a:t>
            </a:r>
            <a:r>
              <a:t> are:</a:t>
            </a:r>
          </a:p>
          <a:p>
            <a:pPr marL="834890" lvl="1" indent="-378198" defTabSz="511809">
              <a:spcBef>
                <a:spcPts val="4000"/>
              </a:spcBef>
              <a:defRPr sz="4340"/>
            </a:pPr>
            <a:r>
              <a:rPr>
                <a:latin typeface="Monaco"/>
                <a:ea typeface="Monaco"/>
                <a:cs typeface="Monaco"/>
                <a:sym typeface="Monaco"/>
              </a:rPr>
              <a:t>NULL</a:t>
            </a:r>
            <a:r>
              <a:t> (omit the attribute)</a:t>
            </a:r>
          </a:p>
          <a:p>
            <a:pPr marL="834890" lvl="1" indent="-378198" defTabSz="511809">
              <a:spcBef>
                <a:spcPts val="4000"/>
              </a:spcBef>
              <a:defRPr sz="4340"/>
            </a:pPr>
            <a:r>
              <a:rPr>
                <a:latin typeface="Monaco"/>
                <a:ea typeface="Monaco"/>
                <a:cs typeface="Monaco"/>
                <a:sym typeface="Monaco"/>
              </a:rPr>
              <a:t>NA</a:t>
            </a:r>
            <a:r>
              <a:t> (the attribute should be included with no value)</a:t>
            </a:r>
          </a:p>
          <a:p>
            <a:pPr marL="834890" lvl="1" indent="-378198" defTabSz="511809">
              <a:spcBef>
                <a:spcPts val="4000"/>
              </a:spcBef>
              <a:defRPr sz="4340"/>
            </a:pPr>
            <a:r>
              <a:t>Single-element character vector (or something to be coerced to character)</a:t>
            </a:r>
          </a:p>
          <a:p>
            <a:pPr marL="0" lvl="1" indent="141731" defTabSz="511809">
              <a:spcBef>
                <a:spcPts val="4000"/>
              </a:spcBef>
              <a:buClrTx/>
              <a:buSzTx/>
              <a:buNone/>
              <a:defRPr sz="3409">
                <a:latin typeface="Monaco"/>
                <a:ea typeface="Monaco"/>
                <a:cs typeface="Monaco"/>
                <a:sym typeface="Monaco"/>
              </a:defRPr>
            </a:pPr>
            <a:r>
              <a:t>tags$input(type = "checkbox",</a:t>
            </a:r>
            <a:br/>
            <a:r>
              <a:t>  disabled = if (disabled) NA </a:t>
            </a:r>
            <a:r>
              <a:rPr>
                <a:solidFill>
                  <a:srgbClr val="808785"/>
                </a:solidFill>
              </a:rPr>
              <a:t># else NULL</a:t>
            </a:r>
            <a:br/>
            <a:r>
              <a:t>)</a:t>
            </a: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Tag Children"/>
          <p:cNvSpPr txBox="1">
            <a:spLocks noGrp="1"/>
          </p:cNvSpPr>
          <p:nvPr>
            <p:ph type="title"/>
          </p:nvPr>
        </p:nvSpPr>
        <p:spPr>
          <a:prstGeom prst="rect">
            <a:avLst/>
          </a:prstGeom>
        </p:spPr>
        <p:txBody>
          <a:bodyPr/>
          <a:lstStyle>
            <a:lvl1pPr defTabSz="676909">
              <a:defRPr sz="12300"/>
            </a:lvl1pPr>
          </a:lstStyle>
          <a:p>
            <a:r>
              <a:t>Tag Children</a:t>
            </a:r>
          </a:p>
        </p:txBody>
      </p:sp>
      <p:sp>
        <p:nvSpPr>
          <p:cNvPr id="381" name="Valid tag children are:…"/>
          <p:cNvSpPr txBox="1">
            <a:spLocks noGrp="1"/>
          </p:cNvSpPr>
          <p:nvPr>
            <p:ph type="body" idx="1"/>
          </p:nvPr>
        </p:nvSpPr>
        <p:spPr>
          <a:prstGeom prst="rect">
            <a:avLst/>
          </a:prstGeom>
        </p:spPr>
        <p:txBody>
          <a:bodyPr/>
          <a:lstStyle/>
          <a:p>
            <a:pPr marL="506297" indent="-506297" defTabSz="685165">
              <a:spcBef>
                <a:spcPts val="5300"/>
              </a:spcBef>
              <a:defRPr sz="5810"/>
            </a:pPr>
            <a:r>
              <a:t>Valid tag </a:t>
            </a:r>
            <a:r>
              <a:rPr u="sng"/>
              <a:t>children</a:t>
            </a:r>
            <a:r>
              <a:t> are:</a:t>
            </a:r>
          </a:p>
          <a:p>
            <a:pPr marL="1117675" lvl="1" indent="-506297" defTabSz="685165">
              <a:spcBef>
                <a:spcPts val="5300"/>
              </a:spcBef>
              <a:defRPr sz="5810"/>
            </a:pPr>
            <a:r>
              <a:t>Tag objects</a:t>
            </a:r>
          </a:p>
          <a:p>
            <a:pPr marL="1117675" lvl="1" indent="-506297" defTabSz="685165">
              <a:spcBef>
                <a:spcPts val="5300"/>
              </a:spcBef>
              <a:defRPr sz="5810"/>
            </a:pPr>
            <a:r>
              <a:t>Single-element character vectors (treated as text)</a:t>
            </a:r>
          </a:p>
          <a:p>
            <a:pPr marL="1117675" lvl="1" indent="-506297" defTabSz="685165">
              <a:spcBef>
                <a:spcPts val="5300"/>
              </a:spcBef>
              <a:defRPr sz="5810"/>
            </a:pPr>
            <a:r>
              <a:rPr>
                <a:latin typeface="Monaco"/>
                <a:ea typeface="Monaco"/>
                <a:cs typeface="Monaco"/>
                <a:sym typeface="Monaco"/>
              </a:rPr>
              <a:t>NULL</a:t>
            </a:r>
            <a:r>
              <a:t> (silently ignored)</a:t>
            </a:r>
          </a:p>
          <a:p>
            <a:pPr marL="1117675" lvl="1" indent="-506297" defTabSz="685165">
              <a:spcBef>
                <a:spcPts val="5300"/>
              </a:spcBef>
              <a:defRPr sz="5810"/>
            </a:pPr>
            <a:r>
              <a:t>Raw HTML (see </a:t>
            </a:r>
            <a:r>
              <a:rPr>
                <a:latin typeface="Monaco"/>
                <a:ea typeface="Monaco"/>
                <a:cs typeface="Monaco"/>
                <a:sym typeface="Monaco"/>
              </a:rPr>
              <a:t>?htmltools::HTML</a:t>
            </a:r>
            <a:r>
              <a:t>)</a:t>
            </a:r>
          </a:p>
          <a:p>
            <a:pPr marL="1117675" lvl="1" indent="-506297" defTabSz="685165">
              <a:spcBef>
                <a:spcPts val="5300"/>
              </a:spcBef>
              <a:defRPr sz="5810"/>
            </a:pPr>
            <a:r>
              <a:t>Lists of valid tag children (recursive!)</a:t>
            </a: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Using Tags"/>
          <p:cNvSpPr txBox="1">
            <a:spLocks noGrp="1"/>
          </p:cNvSpPr>
          <p:nvPr>
            <p:ph type="title"/>
          </p:nvPr>
        </p:nvSpPr>
        <p:spPr>
          <a:prstGeom prst="rect">
            <a:avLst/>
          </a:prstGeom>
        </p:spPr>
        <p:txBody>
          <a:bodyPr/>
          <a:lstStyle>
            <a:lvl1pPr defTabSz="676909">
              <a:defRPr sz="12300"/>
            </a:lvl1pPr>
          </a:lstStyle>
          <a:p>
            <a:r>
              <a:t>Using Tags</a:t>
            </a:r>
          </a:p>
        </p:txBody>
      </p:sp>
      <p:sp>
        <p:nvSpPr>
          <p:cNvPr id="384" name="Tags are made using normal R functions that take normal parameters and return normal values! You can do R-like things to them: tags$ul(lapply(1:10, tags$li))…"/>
          <p:cNvSpPr txBox="1">
            <a:spLocks noGrp="1"/>
          </p:cNvSpPr>
          <p:nvPr>
            <p:ph type="body" idx="1"/>
          </p:nvPr>
        </p:nvSpPr>
        <p:spPr>
          <a:prstGeom prst="rect">
            <a:avLst/>
          </a:prstGeom>
        </p:spPr>
        <p:txBody>
          <a:bodyPr/>
          <a:lstStyle/>
          <a:p>
            <a:pPr marL="408697" indent="-408697" defTabSz="553084">
              <a:spcBef>
                <a:spcPts val="4300"/>
              </a:spcBef>
              <a:defRPr sz="4690"/>
            </a:pPr>
            <a:r>
              <a:t>Tags are made using normal R functions that take normal parameters and return normal values! You can do R-like things to them:</a:t>
            </a:r>
            <a:br/>
            <a:r>
              <a:rPr>
                <a:latin typeface="Monaco"/>
                <a:ea typeface="Monaco"/>
                <a:cs typeface="Monaco"/>
                <a:sym typeface="Monaco"/>
              </a:rPr>
              <a:t>tags$ul(lapply(1:10, tags$li))</a:t>
            </a:r>
          </a:p>
          <a:p>
            <a:pPr marL="408697" indent="-408697" defTabSz="553084">
              <a:spcBef>
                <a:spcPts val="4300"/>
              </a:spcBef>
              <a:defRPr sz="4690"/>
            </a:pPr>
            <a:r>
              <a:t>Print tag objects at the console to see their HTML source</a:t>
            </a:r>
          </a:p>
          <a:p>
            <a:pPr marL="902219" lvl="1" indent="-408697" defTabSz="553084">
              <a:spcBef>
                <a:spcPts val="4300"/>
              </a:spcBef>
              <a:defRPr sz="4690"/>
            </a:pPr>
            <a:r>
              <a:t>Call </a:t>
            </a:r>
            <a:r>
              <a:rPr>
                <a:latin typeface="Monaco"/>
                <a:ea typeface="Monaco"/>
                <a:cs typeface="Monaco"/>
                <a:sym typeface="Monaco"/>
              </a:rPr>
              <a:t>print(x, browse = TRUE)</a:t>
            </a:r>
            <a:r>
              <a:t> to see their rendered view instead</a:t>
            </a:r>
          </a:p>
          <a:p>
            <a:pPr marL="902219" lvl="1" indent="-408697" defTabSz="553084">
              <a:spcBef>
                <a:spcPts val="4300"/>
              </a:spcBef>
              <a:defRPr sz="4690"/>
            </a:pPr>
            <a:r>
              <a:t>Use </a:t>
            </a:r>
            <a:r>
              <a:rPr>
                <a:latin typeface="Monaco"/>
                <a:ea typeface="Monaco"/>
                <a:cs typeface="Monaco"/>
                <a:sym typeface="Monaco"/>
              </a:rPr>
              <a:t>htmltools::browsable()</a:t>
            </a:r>
            <a:r>
              <a:t> to make an object show its rendered view when printed, by default</a:t>
            </a:r>
          </a:p>
          <a:p>
            <a:pPr marL="902219" lvl="1" indent="-408697" defTabSz="553084">
              <a:spcBef>
                <a:spcPts val="4300"/>
              </a:spcBef>
              <a:defRPr sz="4690"/>
            </a:pPr>
            <a:r>
              <a:t>If your top-level object is a list, you'll need to wrap in </a:t>
            </a:r>
            <a:r>
              <a:rPr>
                <a:latin typeface="Monaco"/>
                <a:ea typeface="Monaco"/>
                <a:cs typeface="Monaco"/>
                <a:sym typeface="Monaco"/>
              </a:rPr>
              <a:t>tagList(...)</a:t>
            </a:r>
            <a:r>
              <a:t> to get the right behavior at the console (or in an R Markdown doc)</a:t>
            </a: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8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8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89"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390"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391"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92" name="Open ui_03.R.…"/>
          <p:cNvSpPr txBox="1">
            <a:spLocks noGrp="1"/>
          </p:cNvSpPr>
          <p:nvPr>
            <p:ph type="body" idx="21"/>
          </p:nvPr>
        </p:nvSpPr>
        <p:spPr>
          <a:prstGeom prst="rect">
            <a:avLst/>
          </a:prstGeom>
        </p:spPr>
        <p:txBody>
          <a:bodyPr/>
          <a:lstStyle/>
          <a:p>
            <a:r>
              <a:t>Open </a:t>
            </a:r>
            <a:r>
              <a:rPr>
                <a:latin typeface="Monaco"/>
                <a:ea typeface="Monaco"/>
                <a:cs typeface="Monaco"/>
                <a:sym typeface="Monaco"/>
              </a:rPr>
              <a:t>ui_03.R</a:t>
            </a:r>
            <a:r>
              <a:t>.</a:t>
            </a:r>
          </a:p>
          <a:p>
            <a:r>
              <a:t>Replace </a:t>
            </a:r>
            <a:r>
              <a:rPr>
                <a:latin typeface="Monaco"/>
                <a:ea typeface="Monaco"/>
                <a:cs typeface="Monaco"/>
                <a:sym typeface="Monaco"/>
              </a:rPr>
              <a:t>includeHTML("youtube_thumbnail.html")</a:t>
            </a:r>
            <a:r>
              <a:t> with the equivalent htmltools tag objects.</a:t>
            </a:r>
          </a:p>
          <a:p>
            <a:pPr lvl="1"/>
            <a:r>
              <a:t>Hint: Take a look inside </a:t>
            </a:r>
            <a:r>
              <a:rPr>
                <a:latin typeface="Monaco"/>
                <a:ea typeface="Monaco"/>
                <a:cs typeface="Monaco"/>
                <a:sym typeface="Monaco"/>
              </a:rPr>
              <a:t>youtube_thumbnail.html</a:t>
            </a:r>
            <a:r>
              <a:t>.</a:t>
            </a:r>
          </a:p>
          <a:p>
            <a:r>
              <a:t>If you get that working, take the next step and define an R function that takes a YouTube URL, a title, and a description, and returns a thumbnail frame like the one you created.</a:t>
            </a:r>
          </a:p>
        </p:txBody>
      </p:sp>
      <p:pic>
        <p:nvPicPr>
          <p:cNvPr id="393" name="timer_5min.mov" descr="timer_5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814886" y="10477500"/>
            <a:ext cx="4185228"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39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93"/>
                </p:tgtEl>
              </p:cMediaNode>
            </p:video>
            <p:seq concurrent="1" prevAc="none" nextAc="seek">
              <p:cTn id="8" restart="whenNotActive" fill="hold" evtFilter="cancelBubble" nodeType="interactiveSeq">
                <p:stCondLst>
                  <p:cond evt="onClick" delay="0">
                    <p:tgtEl>
                      <p:spTgt spid="39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93"/>
                                        </p:tgtEl>
                                      </p:cBhvr>
                                    </p:cmd>
                                  </p:childTnLst>
                                </p:cTn>
                              </p:par>
                            </p:childTnLst>
                          </p:cTn>
                        </p:par>
                      </p:childTnLst>
                    </p:cTn>
                  </p:par>
                </p:childTnLst>
              </p:cTn>
              <p:nextCondLst>
                <p:cond evt="onClick" delay="0">
                  <p:tgtEl>
                    <p:spTgt spid="393"/>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9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9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9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99"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400"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401" name="ui_04.R"/>
          <p:cNvSpPr txBox="1"/>
          <p:nvPr/>
        </p:nvSpPr>
        <p:spPr>
          <a:xfrm>
            <a:off x="10267646" y="6247414"/>
            <a:ext cx="3848708"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ui_04.R</a:t>
            </a:r>
          </a:p>
        </p:txBody>
      </p:sp>
      <p:sp>
        <p:nvSpPr>
          <p:cNvPr id="402" name="Solutions to the previous exercise"/>
          <p:cNvSpPr txBox="1"/>
          <p:nvPr/>
        </p:nvSpPr>
        <p:spPr>
          <a:xfrm>
            <a:off x="4538910" y="4292600"/>
            <a:ext cx="15306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Solutions to the previous exercise</a:t>
            </a:r>
          </a:p>
        </p:txBody>
      </p:sp>
      <p:sp>
        <p:nvSpPr>
          <p:cNvPr id="403" name="ui_05.R"/>
          <p:cNvSpPr txBox="1"/>
          <p:nvPr/>
        </p:nvSpPr>
        <p:spPr>
          <a:xfrm>
            <a:off x="10273996" y="7701959"/>
            <a:ext cx="3848709" cy="12211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ui_05.R</a:t>
            </a:r>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Using…"/>
          <p:cNvSpPr txBox="1">
            <a:spLocks noGrp="1"/>
          </p:cNvSpPr>
          <p:nvPr>
            <p:ph type="body" idx="21"/>
          </p:nvPr>
        </p:nvSpPr>
        <p:spPr>
          <a:xfrm>
            <a:off x="2871136" y="3291316"/>
            <a:ext cx="20239293" cy="7133368"/>
          </a:xfrm>
          <a:prstGeom prst="rect">
            <a:avLst/>
          </a:prstGeom>
        </p:spPr>
        <p:txBody>
          <a:bodyPr/>
          <a:lstStyle/>
          <a:p>
            <a:pPr marL="0" indent="0" algn="r" defTabSz="800735">
              <a:spcBef>
                <a:spcPts val="6300"/>
              </a:spcBef>
              <a:buSzTx/>
              <a:buNone/>
              <a:defRPr sz="20370">
                <a:solidFill>
                  <a:srgbClr val="FFFFFF"/>
                </a:solidFill>
              </a:defRPr>
            </a:pPr>
            <a:r>
              <a:t>Using</a:t>
            </a:r>
          </a:p>
          <a:p>
            <a:pPr marL="0" indent="0" algn="r" defTabSz="800735">
              <a:spcBef>
                <a:spcPts val="6300"/>
              </a:spcBef>
              <a:buSzTx/>
              <a:buNone/>
              <a:defRPr sz="20370">
                <a:solidFill>
                  <a:srgbClr val="DBDBDB"/>
                </a:solidFill>
              </a:defRPr>
            </a:pPr>
            <a:r>
              <a:t>raw HTML</a:t>
            </a:r>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Using raw HTML"/>
          <p:cNvSpPr txBox="1">
            <a:spLocks noGrp="1"/>
          </p:cNvSpPr>
          <p:nvPr>
            <p:ph type="title"/>
          </p:nvPr>
        </p:nvSpPr>
        <p:spPr>
          <a:prstGeom prst="rect">
            <a:avLst/>
          </a:prstGeom>
        </p:spPr>
        <p:txBody>
          <a:bodyPr/>
          <a:lstStyle>
            <a:lvl1pPr defTabSz="676909">
              <a:defRPr sz="12300"/>
            </a:lvl1pPr>
          </a:lstStyle>
          <a:p>
            <a:r>
              <a:t>Using raw HTML</a:t>
            </a:r>
          </a:p>
        </p:txBody>
      </p:sp>
      <p:sp>
        <p:nvSpPr>
          <p:cNvPr id="408" name="Incorporate tiny amounts of HTML using inline string literals wrapped in HTML()…"/>
          <p:cNvSpPr txBox="1">
            <a:spLocks noGrp="1"/>
          </p:cNvSpPr>
          <p:nvPr>
            <p:ph type="body" idx="1"/>
          </p:nvPr>
        </p:nvSpPr>
        <p:spPr>
          <a:prstGeom prst="rect">
            <a:avLst/>
          </a:prstGeom>
        </p:spPr>
        <p:txBody>
          <a:bodyPr/>
          <a:lstStyle/>
          <a:p>
            <a:pPr marL="457497" indent="-457497" defTabSz="619125">
              <a:spcBef>
                <a:spcPts val="4800"/>
              </a:spcBef>
              <a:defRPr sz="5250"/>
            </a:pPr>
            <a:r>
              <a:t>Incorporate tiny amounts of HTML using inline string literals wrapped in </a:t>
            </a:r>
            <a:r>
              <a:rPr>
                <a:latin typeface="Consolas"/>
                <a:ea typeface="Consolas"/>
                <a:cs typeface="Consolas"/>
                <a:sym typeface="Consolas"/>
              </a:rPr>
              <a:t>HTML()</a:t>
            </a:r>
          </a:p>
          <a:p>
            <a:pPr marL="1009947" lvl="1" indent="-457497" defTabSz="619125">
              <a:spcBef>
                <a:spcPts val="4800"/>
              </a:spcBef>
              <a:defRPr sz="5250">
                <a:latin typeface="Consolas"/>
                <a:ea typeface="Consolas"/>
                <a:cs typeface="Consolas"/>
                <a:sym typeface="Consolas"/>
              </a:defRPr>
            </a:pPr>
            <a:r>
              <a:t>div(HTML("This is &lt;strong&gt;HTML&lt;/strong&gt;"))</a:t>
            </a:r>
          </a:p>
          <a:p>
            <a:pPr marL="457497" indent="-457497" defTabSz="619125">
              <a:spcBef>
                <a:spcPts val="4800"/>
              </a:spcBef>
              <a:defRPr sz="5250"/>
            </a:pPr>
            <a:r>
              <a:t>For chunks of (static) HTML, use </a:t>
            </a:r>
            <a:r>
              <a:rPr>
                <a:latin typeface="Consolas"/>
                <a:ea typeface="Consolas"/>
                <a:cs typeface="Consolas"/>
                <a:sym typeface="Consolas"/>
              </a:rPr>
              <a:t>includeHTML</a:t>
            </a:r>
            <a:r>
              <a:t> (or similar </a:t>
            </a:r>
            <a:r>
              <a:rPr>
                <a:latin typeface="Consolas"/>
                <a:ea typeface="Consolas"/>
                <a:cs typeface="Consolas"/>
                <a:sym typeface="Consolas"/>
              </a:rPr>
              <a:t>includeCSS</a:t>
            </a:r>
            <a:r>
              <a:t>, </a:t>
            </a:r>
            <a:r>
              <a:rPr>
                <a:latin typeface="Consolas"/>
                <a:ea typeface="Consolas"/>
                <a:cs typeface="Consolas"/>
                <a:sym typeface="Consolas"/>
              </a:rPr>
              <a:t>includeScript</a:t>
            </a:r>
            <a:r>
              <a:t>)</a:t>
            </a:r>
          </a:p>
          <a:p>
            <a:pPr marL="1009947" lvl="1" indent="-457497" defTabSz="619125">
              <a:spcBef>
                <a:spcPts val="4800"/>
              </a:spcBef>
              <a:defRPr sz="5250">
                <a:latin typeface="Consolas"/>
                <a:ea typeface="Consolas"/>
                <a:cs typeface="Consolas"/>
                <a:sym typeface="Consolas"/>
              </a:defRPr>
            </a:pPr>
            <a:r>
              <a:t>div(includeHTML("file.html"))</a:t>
            </a:r>
          </a:p>
          <a:p>
            <a:pPr marL="457497" indent="-457497" defTabSz="619125">
              <a:spcBef>
                <a:spcPts val="4800"/>
              </a:spcBef>
              <a:defRPr sz="5250"/>
            </a:pPr>
            <a:r>
              <a:t>Or go the other way, with the </a:t>
            </a:r>
            <a:r>
              <a:rPr u="sng">
                <a:hlinkClick r:id="rId2"/>
              </a:rPr>
              <a:t>HTML Templates</a:t>
            </a:r>
            <a:r>
              <a:t> feature: start with HTML, and embed R expressions that yield tag objects</a:t>
            </a:r>
          </a:p>
        </p:txBody>
      </p:sp>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Using…"/>
          <p:cNvSpPr txBox="1">
            <a:spLocks noGrp="1"/>
          </p:cNvSpPr>
          <p:nvPr>
            <p:ph type="body" idx="21"/>
          </p:nvPr>
        </p:nvSpPr>
        <p:spPr>
          <a:xfrm>
            <a:off x="2871136" y="3291316"/>
            <a:ext cx="20239293" cy="7133368"/>
          </a:xfrm>
          <a:prstGeom prst="rect">
            <a:avLst/>
          </a:prstGeom>
        </p:spPr>
        <p:txBody>
          <a:bodyPr/>
          <a:lstStyle/>
          <a:p>
            <a:pPr marL="0" indent="0" algn="r" defTabSz="800735">
              <a:spcBef>
                <a:spcPts val="6300"/>
              </a:spcBef>
              <a:buSzTx/>
              <a:buNone/>
              <a:defRPr sz="20370">
                <a:solidFill>
                  <a:srgbClr val="FFFFFF"/>
                </a:solidFill>
              </a:defRPr>
            </a:pPr>
            <a:r>
              <a:rPr dirty="0"/>
              <a:t>Using</a:t>
            </a:r>
          </a:p>
          <a:p>
            <a:pPr marL="0" indent="0" algn="r" defTabSz="800735">
              <a:spcBef>
                <a:spcPts val="6300"/>
              </a:spcBef>
              <a:buSzTx/>
              <a:buNone/>
              <a:defRPr sz="20370">
                <a:solidFill>
                  <a:srgbClr val="DBDBDB"/>
                </a:solidFill>
              </a:defRPr>
            </a:pPr>
            <a:r>
              <a:rPr lang="en-US" dirty="0"/>
              <a:t>Shiny UI Editor</a:t>
            </a:r>
            <a:endParaRPr dirty="0"/>
          </a:p>
        </p:txBody>
      </p:sp>
    </p:spTree>
    <p:extLst>
      <p:ext uri="{BB962C8B-B14F-4D97-AF65-F5344CB8AC3E}">
        <p14:creationId xmlns:p14="http://schemas.microsoft.com/office/powerpoint/2010/main" val="245404866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Reactive…"/>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Reactive</a:t>
            </a:r>
          </a:p>
          <a:p>
            <a:pPr marL="0" indent="0" algn="r" defTabSz="800735">
              <a:spcBef>
                <a:spcPts val="6300"/>
              </a:spcBef>
              <a:buSzTx/>
              <a:buNone/>
              <a:defRPr sz="20370">
                <a:solidFill>
                  <a:srgbClr val="DBDBDB"/>
                </a:solidFill>
              </a:defRPr>
            </a:pPr>
            <a:r>
              <a:t>objects</a:t>
            </a:r>
          </a:p>
        </p:txBody>
      </p:sp>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291138-1A16-40FC-A065-8603870EAEB4}"/>
              </a:ext>
            </a:extLst>
          </p:cNvPr>
          <p:cNvSpPr>
            <a:spLocks noGrp="1"/>
          </p:cNvSpPr>
          <p:nvPr>
            <p:ph type="body" sz="quarter" idx="21"/>
          </p:nvPr>
        </p:nvSpPr>
        <p:spPr>
          <a:xfrm>
            <a:off x="8638144" y="6268095"/>
            <a:ext cx="7107716" cy="1179810"/>
          </a:xfrm>
        </p:spPr>
        <p:txBody>
          <a:bodyPr/>
          <a:lstStyle/>
          <a:p>
            <a:r>
              <a:rPr lang="en-US" dirty="0">
                <a:hlinkClick r:id="rId2"/>
              </a:rPr>
              <a:t>Shiny UI Live Demo</a:t>
            </a:r>
            <a:endParaRPr lang="en-US" dirty="0"/>
          </a:p>
        </p:txBody>
      </p:sp>
    </p:spTree>
    <p:extLst>
      <p:ext uri="{BB962C8B-B14F-4D97-AF65-F5344CB8AC3E}">
        <p14:creationId xmlns:p14="http://schemas.microsoft.com/office/powerpoint/2010/main" val="2082823538"/>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94" name="reactive programming"/>
          <p:cNvSpPr txBox="1">
            <a:spLocks noGrp="1"/>
          </p:cNvSpPr>
          <p:nvPr>
            <p:ph type="body" idx="21"/>
          </p:nvPr>
        </p:nvSpPr>
        <p:spPr>
          <a:prstGeom prst="rect">
            <a:avLst/>
          </a:prstGeom>
        </p:spPr>
        <p:txBody>
          <a:bodyPr/>
          <a:lstStyle>
            <a:lvl1pPr defTabSz="652145">
              <a:defRPr sz="11850"/>
            </a:lvl1pPr>
          </a:lstStyle>
          <a:p>
            <a:r>
              <a:t>reactive programming</a:t>
            </a:r>
          </a:p>
        </p:txBody>
      </p:sp>
      <p:sp>
        <p:nvSpPr>
          <p:cNvPr id="195"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96"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
        <p:nvSpPr>
          <p:cNvPr id="197" name="PARt 1"/>
          <p:cNvSpPr txBox="1"/>
          <p:nvPr/>
        </p:nvSpPr>
        <p:spPr>
          <a:xfrm>
            <a:off x="80527" y="11949707"/>
            <a:ext cx="19995412" cy="13386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defRPr sz="7500" cap="all">
                <a:solidFill>
                  <a:srgbClr val="447FB5"/>
                </a:solidFill>
                <a:latin typeface="+mj-lt"/>
                <a:ea typeface="+mj-ea"/>
                <a:cs typeface="+mj-cs"/>
                <a:sym typeface="Helvetica"/>
              </a:defRPr>
            </a:lvl1pPr>
          </a:lstStyle>
          <a:p>
            <a:r>
              <a:rPr lang="en-US" dirty="0"/>
              <a:t>&amp; Understanding UI</a:t>
            </a:r>
          </a:p>
        </p:txBody>
      </p:sp>
    </p:spTree>
    <p:extLst>
      <p:ext uri="{BB962C8B-B14F-4D97-AF65-F5344CB8AC3E}">
        <p14:creationId xmlns:p14="http://schemas.microsoft.com/office/powerpoint/2010/main" val="1254252717"/>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8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89"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490"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491"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492" name="Create the Repo for your homework assignment…"/>
          <p:cNvSpPr txBox="1">
            <a:spLocks noGrp="1"/>
          </p:cNvSpPr>
          <p:nvPr>
            <p:ph type="body" idx="21"/>
          </p:nvPr>
        </p:nvSpPr>
        <p:spPr>
          <a:prstGeom prst="rect">
            <a:avLst/>
          </a:prstGeom>
        </p:spPr>
        <p:txBody>
          <a:bodyPr/>
          <a:lstStyle/>
          <a:p>
            <a:pPr marL="512397" indent="-512397" defTabSz="693419">
              <a:spcBef>
                <a:spcPts val="2500"/>
              </a:spcBef>
              <a:defRPr sz="4200"/>
            </a:pPr>
            <a:r>
              <a:rPr dirty="0"/>
              <a:t>Create the Repo for your homework assignment</a:t>
            </a:r>
          </a:p>
          <a:p>
            <a:pPr marL="1131141" lvl="1" indent="-512397" defTabSz="693419">
              <a:spcBef>
                <a:spcPts val="2500"/>
              </a:spcBef>
              <a:defRPr sz="4200"/>
            </a:pPr>
            <a:r>
              <a:rPr dirty="0"/>
              <a:t>Click “New” on the course </a:t>
            </a:r>
            <a:r>
              <a:rPr u="sng" dirty="0">
                <a:hlinkClick r:id="rId6"/>
              </a:rPr>
              <a:t>GitHub page</a:t>
            </a:r>
            <a:endParaRPr u="sng" dirty="0">
              <a:hlinkClick r:id="rId7"/>
            </a:endParaRPr>
          </a:p>
          <a:p>
            <a:pPr marL="1749885" lvl="2" indent="-512397" defTabSz="693419">
              <a:spcBef>
                <a:spcPts val="2500"/>
              </a:spcBef>
              <a:defRPr sz="4200"/>
            </a:pPr>
            <a:r>
              <a:rPr dirty="0"/>
              <a:t>Name the repository your hw1 + your Andrew ID</a:t>
            </a:r>
          </a:p>
          <a:p>
            <a:pPr marL="2368629" lvl="3" indent="-512397" defTabSz="693419">
              <a:spcBef>
                <a:spcPts val="2500"/>
              </a:spcBef>
              <a:defRPr sz="4200"/>
            </a:pPr>
            <a:r>
              <a:rPr dirty="0" err="1"/>
              <a:t>ie</a:t>
            </a:r>
            <a:r>
              <a:rPr dirty="0"/>
              <a:t>: hw1-gla</a:t>
            </a:r>
          </a:p>
          <a:p>
            <a:pPr marL="2368629" lvl="3" indent="-512397" defTabSz="693419">
              <a:spcBef>
                <a:spcPts val="2500"/>
              </a:spcBef>
              <a:defRPr sz="4200"/>
            </a:pPr>
            <a:r>
              <a:rPr dirty="0"/>
              <a:t>Click “Create repository”</a:t>
            </a:r>
          </a:p>
          <a:p>
            <a:pPr marL="2987373" lvl="4" indent="-512397" defTabSz="693419">
              <a:spcBef>
                <a:spcPts val="2500"/>
              </a:spcBef>
              <a:defRPr sz="4200"/>
            </a:pPr>
            <a:r>
              <a:rPr dirty="0"/>
              <a:t>Clone the repo to your computer</a:t>
            </a:r>
          </a:p>
          <a:p>
            <a:pPr marL="512397" indent="-512397" defTabSz="693419">
              <a:spcBef>
                <a:spcPts val="2500"/>
              </a:spcBef>
              <a:defRPr sz="4200"/>
            </a:pPr>
            <a:r>
              <a:rPr dirty="0"/>
              <a:t>In RStudio create a new project in an existing directory</a:t>
            </a:r>
          </a:p>
          <a:p>
            <a:pPr marL="1131141" lvl="1" indent="-512397" defTabSz="693419">
              <a:spcBef>
                <a:spcPts val="2500"/>
              </a:spcBef>
              <a:defRPr sz="4200"/>
            </a:pPr>
            <a:r>
              <a:rPr dirty="0"/>
              <a:t>Select the cloned repository</a:t>
            </a:r>
          </a:p>
          <a:p>
            <a:pPr marL="1749885" lvl="2" indent="-512397" defTabSz="693419">
              <a:spcBef>
                <a:spcPts val="2500"/>
              </a:spcBef>
              <a:defRPr sz="4200"/>
            </a:pPr>
            <a:r>
              <a:rPr dirty="0"/>
              <a:t>If you’ve already started your homework simply move all your work into this repository</a:t>
            </a:r>
          </a:p>
        </p:txBody>
      </p:sp>
      <p:pic>
        <p:nvPicPr>
          <p:cNvPr id="493" name="timer_3min.mov" descr="timer_3min.mov"/>
          <p:cNvPicPr>
            <a:picLocks/>
          </p:cNvPicPr>
          <p:nvPr>
            <a:videoFile r:link="rId2"/>
            <p:extLst>
              <p:ext uri="{DAA4B4D4-6D71-4841-9C94-3DE7FCFB9230}">
                <p14:media xmlns:p14="http://schemas.microsoft.com/office/powerpoint/2010/main" r:embed="rId1"/>
              </p:ext>
            </p:extLst>
          </p:nvPr>
        </p:nvPicPr>
        <p:blipFill>
          <a:blip r:embed="rId8"/>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49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93"/>
                </p:tgtEl>
              </p:cMediaNode>
            </p:video>
            <p:seq concurrent="1" prevAc="none" nextAc="seek">
              <p:cTn id="8" restart="whenNotActive" fill="hold" evtFilter="cancelBubble" nodeType="interactiveSeq">
                <p:stCondLst>
                  <p:cond evt="onClick" delay="0">
                    <p:tgtEl>
                      <p:spTgt spid="49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93"/>
                                        </p:tgtEl>
                                      </p:cBhvr>
                                    </p:cmd>
                                  </p:childTnLst>
                                </p:cTn>
                              </p:par>
                            </p:childTnLst>
                          </p:cTn>
                        </p:par>
                      </p:childTnLst>
                    </p:cTn>
                  </p:par>
                </p:childTnLst>
              </p:cTn>
              <p:nextCondLst>
                <p:cond evt="onClick" delay="0">
                  <p:tgtEl>
                    <p:spTgt spid="493"/>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8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89"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490"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491"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492" name="Create the Repo for your homework assignment…"/>
          <p:cNvSpPr txBox="1">
            <a:spLocks noGrp="1"/>
          </p:cNvSpPr>
          <p:nvPr>
            <p:ph type="body" idx="21"/>
          </p:nvPr>
        </p:nvSpPr>
        <p:spPr>
          <a:prstGeom prst="rect">
            <a:avLst/>
          </a:prstGeom>
        </p:spPr>
        <p:txBody>
          <a:bodyPr/>
          <a:lstStyle/>
          <a:p>
            <a:pPr marL="512397" indent="-512397" defTabSz="693419">
              <a:spcBef>
                <a:spcPts val="2500"/>
              </a:spcBef>
              <a:defRPr sz="4200"/>
            </a:pPr>
            <a:r>
              <a:rPr lang="en-US" dirty="0"/>
              <a:t>Publishing a Shiny App</a:t>
            </a:r>
          </a:p>
          <a:p>
            <a:pPr marL="1248997" lvl="1" indent="-512397" defTabSz="693419">
              <a:spcBef>
                <a:spcPts val="2500"/>
              </a:spcBef>
              <a:defRPr sz="4200"/>
            </a:pPr>
            <a:r>
              <a:rPr lang="en-US" dirty="0"/>
              <a:t>Sign up on </a:t>
            </a:r>
            <a:r>
              <a:rPr lang="en-US" dirty="0">
                <a:hlinkClick r:id="rId6"/>
              </a:rPr>
              <a:t>https://www.shinyapps.io/</a:t>
            </a:r>
            <a:r>
              <a:rPr lang="en-US" dirty="0"/>
              <a:t> </a:t>
            </a:r>
          </a:p>
          <a:p>
            <a:pPr marL="1985597" lvl="2" indent="-512397" defTabSz="693419">
              <a:spcBef>
                <a:spcPts val="2500"/>
              </a:spcBef>
              <a:defRPr sz="4200"/>
            </a:pPr>
            <a:r>
              <a:rPr lang="en-US" dirty="0"/>
              <a:t>Go to the tokens page</a:t>
            </a:r>
          </a:p>
          <a:p>
            <a:pPr marL="2722197" lvl="3" indent="-512397" defTabSz="693419">
              <a:spcBef>
                <a:spcPts val="2500"/>
              </a:spcBef>
              <a:defRPr sz="4200"/>
            </a:pPr>
            <a:r>
              <a:rPr lang="en-US" dirty="0"/>
              <a:t>Copy your tokens with secret to clip board</a:t>
            </a:r>
          </a:p>
          <a:p>
            <a:pPr marL="1248997" lvl="1" indent="-512397" defTabSz="693419">
              <a:spcBef>
                <a:spcPts val="2500"/>
              </a:spcBef>
              <a:defRPr sz="4200"/>
            </a:pPr>
            <a:r>
              <a:rPr lang="en-US" dirty="0"/>
              <a:t>In </a:t>
            </a:r>
            <a:r>
              <a:rPr lang="en-US" dirty="0" err="1"/>
              <a:t>Rstudio</a:t>
            </a:r>
            <a:r>
              <a:rPr lang="en-US" dirty="0"/>
              <a:t> in any of the movies apps, go to the publish button</a:t>
            </a:r>
          </a:p>
          <a:p>
            <a:pPr marL="1985597" lvl="2" indent="-512397" defTabSz="693419">
              <a:spcBef>
                <a:spcPts val="2500"/>
              </a:spcBef>
              <a:defRPr sz="4200"/>
            </a:pPr>
            <a:r>
              <a:rPr lang="en-US" dirty="0"/>
              <a:t>Follow the steps to add your shiny apps </a:t>
            </a:r>
            <a:r>
              <a:rPr lang="en-US" dirty="0" err="1"/>
              <a:t>io</a:t>
            </a:r>
            <a:r>
              <a:rPr lang="en-US" dirty="0"/>
              <a:t> token.</a:t>
            </a:r>
          </a:p>
          <a:p>
            <a:pPr marL="1248997" lvl="1" indent="-512397" defTabSz="693419">
              <a:spcBef>
                <a:spcPts val="2500"/>
              </a:spcBef>
              <a:defRPr sz="4200"/>
            </a:pPr>
            <a:r>
              <a:rPr lang="en-US" dirty="0"/>
              <a:t>Publish </a:t>
            </a:r>
            <a:r>
              <a:rPr lang="en-US"/>
              <a:t>the app</a:t>
            </a:r>
            <a:endParaRPr lang="en-US" dirty="0"/>
          </a:p>
        </p:txBody>
      </p:sp>
      <p:pic>
        <p:nvPicPr>
          <p:cNvPr id="493" name="timer_3min.mov" descr="timer_3min.mov"/>
          <p:cNvPicPr>
            <a:picLocks/>
          </p:cNvPicPr>
          <p:nvPr>
            <a:videoFile r:link="rId2"/>
            <p:extLst>
              <p:ext uri="{DAA4B4D4-6D71-4841-9C94-3DE7FCFB9230}">
                <p14:media xmlns:p14="http://schemas.microsoft.com/office/powerpoint/2010/main" r:embed="rId1"/>
              </p:ext>
            </p:extLst>
          </p:nvPr>
        </p:nvPicPr>
        <p:blipFill>
          <a:blip r:embed="rId7"/>
          <a:stretch>
            <a:fillRect/>
          </a:stretch>
        </p:blipFill>
        <p:spPr>
          <a:xfrm>
            <a:off x="19685000" y="10477500"/>
            <a:ext cx="4445000" cy="1587500"/>
          </a:xfrm>
          <a:prstGeom prst="rect">
            <a:avLst/>
          </a:prstGeom>
          <a:ln w="25400">
            <a:solidFill>
              <a:srgbClr val="D3D3D3"/>
            </a:solidFill>
            <a:miter lim="400000"/>
          </a:ln>
        </p:spPr>
      </p:pic>
      <p:pic>
        <p:nvPicPr>
          <p:cNvPr id="2" name="Picture 1">
            <a:extLst>
              <a:ext uri="{FF2B5EF4-FFF2-40B4-BE49-F238E27FC236}">
                <a16:creationId xmlns:a16="http://schemas.microsoft.com/office/drawing/2014/main" id="{1EB5E737-617E-4879-8DA3-1EA5FAA9606B}"/>
              </a:ext>
            </a:extLst>
          </p:cNvPr>
          <p:cNvPicPr>
            <a:picLocks noChangeAspect="1"/>
          </p:cNvPicPr>
          <p:nvPr/>
        </p:nvPicPr>
        <p:blipFill>
          <a:blip r:embed="rId8"/>
          <a:stretch>
            <a:fillRect/>
          </a:stretch>
        </p:blipFill>
        <p:spPr>
          <a:xfrm>
            <a:off x="19213353" y="6180735"/>
            <a:ext cx="1224288" cy="677265"/>
          </a:xfrm>
          <a:prstGeom prst="rect">
            <a:avLst/>
          </a:prstGeom>
        </p:spPr>
      </p:pic>
    </p:spTree>
    <p:extLst>
      <p:ext uri="{BB962C8B-B14F-4D97-AF65-F5344CB8AC3E}">
        <p14:creationId xmlns:p14="http://schemas.microsoft.com/office/powerpoint/2010/main" val="154408629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49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93"/>
                </p:tgtEl>
              </p:cMediaNode>
            </p:video>
            <p:seq concurrent="1" prevAc="none" nextAc="seek">
              <p:cTn id="8" restart="whenNotActive" fill="hold" evtFilter="cancelBubble" nodeType="interactiveSeq">
                <p:stCondLst>
                  <p:cond evt="onClick" delay="0">
                    <p:tgtEl>
                      <p:spTgt spid="49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93"/>
                                        </p:tgtEl>
                                      </p:cBhvr>
                                    </p:cmd>
                                  </p:childTnLst>
                                </p:cTn>
                              </p:par>
                            </p:childTnLst>
                          </p:cTn>
                        </p:par>
                      </p:childTnLst>
                    </p:cTn>
                  </p:par>
                </p:childTnLst>
              </p:cTn>
              <p:nextCondLst>
                <p:cond evt="onClick" delay="0">
                  <p:tgtEl>
                    <p:spTgt spid="493"/>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96" name="Homework"/>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Homework</a:t>
            </a:r>
          </a:p>
        </p:txBody>
      </p:sp>
      <p:sp>
        <p:nvSpPr>
          <p:cNvPr id="497" name="Homework 1">
            <a:hlinkClick r:id="rId2"/>
          </p:cNvPr>
          <p:cNvSpPr txBox="1">
            <a:spLocks noGrp="1"/>
          </p:cNvSpPr>
          <p:nvPr>
            <p:ph type="body" idx="21"/>
          </p:nvPr>
        </p:nvSpPr>
        <p:spPr>
          <a:xfrm>
            <a:off x="9795510" y="6121354"/>
            <a:ext cx="4792979" cy="1179810"/>
          </a:xfrm>
          <a:prstGeom prst="rect">
            <a:avLst/>
          </a:prstGeom>
        </p:spPr>
        <p:txBody>
          <a:bodyPr/>
          <a:lstStyle/>
          <a:p>
            <a:r>
              <a:rPr dirty="0">
                <a:hlinkClick r:id="rId3"/>
              </a:rPr>
              <a:t>Homework 1</a:t>
            </a:r>
            <a:endParaRPr dirty="0">
              <a:hlinkClick r:id="rId4"/>
            </a:endParaRPr>
          </a:p>
        </p:txBody>
      </p:sp>
      <p:pic>
        <p:nvPicPr>
          <p:cNvPr id="498" name="kissclipart-clip-art-laptop-clipart-laptop-clip-art-1d354aa3cf5e1e46.png" descr="kissclipart-clip-art-laptop-clipart-laptop-clip-art-1d354aa3cf5e1e46.png"/>
          <p:cNvPicPr>
            <a:picLocks noChangeAspect="1"/>
          </p:cNvPicPr>
          <p:nvPr/>
        </p:nvPicPr>
        <p:blipFill>
          <a:blip r:embed="rId5">
            <a:alphaModFix amt="45872"/>
          </a:blip>
          <a:stretch>
            <a:fillRect/>
          </a:stretch>
        </p:blipFill>
        <p:spPr>
          <a:xfrm flipH="1">
            <a:off x="0" y="6350"/>
            <a:ext cx="7315200" cy="7620000"/>
          </a:xfrm>
          <a:prstGeom prst="rect">
            <a:avLst/>
          </a:prstGeom>
          <a:ln w="25400">
            <a:miter lim="400000"/>
          </a:ln>
          <a:effectLst>
            <a:outerShdw blurRad="127000" dist="76200" dir="5520000" rotWithShape="0">
              <a:srgbClr val="000000">
                <a:alpha val="60000"/>
              </a:srgbClr>
            </a:outerShdw>
          </a:effectLst>
        </p:spPr>
      </p:pic>
      <p:sp>
        <p:nvSpPr>
          <p:cNvPr id="49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00" name="Image" descr="Image"/>
          <p:cNvPicPr>
            <a:picLocks noChangeAspect="1"/>
          </p:cNvPicPr>
          <p:nvPr/>
        </p:nvPicPr>
        <p:blipFill>
          <a:blip r:embed="rId6"/>
          <a:stretch>
            <a:fillRect/>
          </a:stretch>
        </p:blipFill>
        <p:spPr>
          <a:xfrm>
            <a:off x="3137742" y="12658725"/>
            <a:ext cx="2540001" cy="863600"/>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1178</TotalTime>
  <Words>4378</Words>
  <Application>Microsoft Office PowerPoint</Application>
  <PresentationFormat>Custom</PresentationFormat>
  <Paragraphs>593</Paragraphs>
  <Slides>94</Slides>
  <Notes>10</Notes>
  <HiddenSlides>0</HiddenSlides>
  <MMClips>10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94</vt:i4>
      </vt:variant>
    </vt:vector>
  </HeadingPairs>
  <TitlesOfParts>
    <vt:vector size="104" baseType="lpstr">
      <vt:lpstr>Avenir Roman</vt:lpstr>
      <vt:lpstr>Consolas</vt:lpstr>
      <vt:lpstr>Courier</vt:lpstr>
      <vt:lpstr>Gill Sans</vt:lpstr>
      <vt:lpstr>Gill Sans Light</vt:lpstr>
      <vt:lpstr>Helvetica</vt:lpstr>
      <vt:lpstr>Helvetica Neue</vt:lpstr>
      <vt:lpstr>Marker Felt</vt:lpstr>
      <vt:lpstr>Monaco</vt:lpstr>
      <vt:lpstr>Showroom</vt:lpstr>
      <vt:lpstr>PowerPoint Presentation</vt:lpstr>
      <vt:lpstr>PowerPoint Presentation</vt:lpstr>
      <vt:lpstr>PowerPoint Presentation</vt:lpstr>
      <vt:lpstr>PowerPoint Presentation</vt:lpstr>
      <vt:lpstr>Reactions</vt:lpstr>
      <vt:lpstr>reactivity 101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Ladder of UI Progression</vt:lpstr>
      <vt:lpstr>PowerPoint Presentation</vt:lpstr>
      <vt:lpstr>PowerPoint Presentation</vt:lpstr>
      <vt:lpstr>PowerPoint Presentation</vt:lpstr>
      <vt:lpstr>PowerPoint Presentation</vt:lpstr>
      <vt:lpstr>Raw HTML</vt:lpstr>
      <vt:lpstr>htmltools Objects</vt:lpstr>
      <vt:lpstr>High Level Functions</vt:lpstr>
      <vt:lpstr>PowerPoint Presentation</vt:lpstr>
      <vt:lpstr>Shiny UI Built-ins</vt:lpstr>
      <vt:lpstr>Bootstrap Grid Framework</vt:lpstr>
      <vt:lpstr>PowerPoint Presentation</vt:lpstr>
      <vt:lpstr>PowerPoint Presentation</vt:lpstr>
      <vt:lpstr>PowerPoint Presentation</vt:lpstr>
      <vt:lpstr>PowerPoint Presentation</vt:lpstr>
      <vt:lpstr>PowerPoint Presentation</vt:lpstr>
      <vt:lpstr>PowerPoint Presentation</vt:lpstr>
      <vt:lpstr>External Packages</vt:lpstr>
      <vt:lpstr>External Packages</vt:lpstr>
      <vt:lpstr>External Packages</vt:lpstr>
      <vt:lpstr>External Packages</vt:lpstr>
      <vt:lpstr>External Packages</vt:lpstr>
      <vt:lpstr>PowerPoint Presentation</vt:lpstr>
      <vt:lpstr>External  Packages</vt:lpstr>
      <vt:lpstr>PowerPoint Presentation</vt:lpstr>
      <vt:lpstr>PowerPoint Presentation</vt:lpstr>
      <vt:lpstr>PowerPoint Presentation</vt:lpstr>
      <vt:lpstr>An API for Composing HTML</vt:lpstr>
      <vt:lpstr>HTML Basics</vt:lpstr>
      <vt:lpstr>HTML Basics</vt:lpstr>
      <vt:lpstr>Anatomy of a Tag</vt:lpstr>
      <vt:lpstr>Anatomy of a Tag</vt:lpstr>
      <vt:lpstr>HTML to Browser UI</vt:lpstr>
      <vt:lpstr>Looks like R, Means HTML</vt:lpstr>
      <vt:lpstr>Using Tag Functions</vt:lpstr>
      <vt:lpstr>Using Tag Functions</vt:lpstr>
      <vt:lpstr>Tag attributes</vt:lpstr>
      <vt:lpstr>Tag Children</vt:lpstr>
      <vt:lpstr>Using Tags</vt:lpstr>
      <vt:lpstr>PowerPoint Presentation</vt:lpstr>
      <vt:lpstr>PowerPoint Presentation</vt:lpstr>
      <vt:lpstr>PowerPoint Presentation</vt:lpstr>
      <vt:lpstr>Using raw HTML</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Arnold, Geoffrey</cp:lastModifiedBy>
  <cp:revision>9</cp:revision>
  <dcterms:modified xsi:type="dcterms:W3CDTF">2022-08-18T20:11:46Z</dcterms:modified>
</cp:coreProperties>
</file>